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344" r:id="rId3"/>
    <p:sldId id="345" r:id="rId4"/>
    <p:sldId id="346" r:id="rId5"/>
    <p:sldId id="351" r:id="rId6"/>
    <p:sldId id="352" r:id="rId7"/>
    <p:sldId id="353" r:id="rId8"/>
    <p:sldId id="347" r:id="rId9"/>
    <p:sldId id="348" r:id="rId10"/>
    <p:sldId id="349" r:id="rId11"/>
    <p:sldId id="354" r:id="rId12"/>
    <p:sldId id="355" r:id="rId13"/>
    <p:sldId id="356" r:id="rId14"/>
    <p:sldId id="357" r:id="rId15"/>
    <p:sldId id="350" r:id="rId16"/>
    <p:sldId id="358" r:id="rId17"/>
    <p:sldId id="360" r:id="rId18"/>
    <p:sldId id="362" r:id="rId19"/>
    <p:sldId id="363" r:id="rId20"/>
    <p:sldId id="361" r:id="rId21"/>
    <p:sldId id="364" r:id="rId22"/>
    <p:sldId id="365" r:id="rId23"/>
    <p:sldId id="359" r:id="rId24"/>
    <p:sldId id="366" r:id="rId25"/>
    <p:sldId id="370" r:id="rId26"/>
    <p:sldId id="368" r:id="rId27"/>
    <p:sldId id="367" r:id="rId28"/>
    <p:sldId id="369" r:id="rId29"/>
    <p:sldId id="290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y Veyler" initials="AV" lastIdx="1" clrIdx="0">
    <p:extLst>
      <p:ext uri="{19B8F6BF-5375-455C-9EA6-DF929625EA0E}">
        <p15:presenceInfo xmlns:p15="http://schemas.microsoft.com/office/powerpoint/2012/main" userId="3d9934d1e83c21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6D9F66E-5EB9-4882-86FB-DCBF35E3C3E4}" styleName="Средний стиль 4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30" autoAdjust="0"/>
  </p:normalViewPr>
  <p:slideViewPr>
    <p:cSldViewPr snapToGrid="0">
      <p:cViewPr varScale="1">
        <p:scale>
          <a:sx n="152" d="100"/>
          <a:sy n="152" d="100"/>
        </p:scale>
        <p:origin x="618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F5437-F444-4613-A039-4AD69D91C86A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7EAB29-8E86-49C7-96F5-7C9D720761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5886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9856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3317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380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8858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845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6386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968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152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1254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409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04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3950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1498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217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242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6849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6438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937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93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0041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71267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560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2151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54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8801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796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5521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034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331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783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095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0999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502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211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404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0888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053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903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6295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0088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F7D01-7D49-4F37-AA30-F04C65571A4A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17906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ru/v2/%d0%9e%d1%81%d0%bd%d0%be%d0%b2%d1%8b-Git-%d0%a0%d0%b0%d0%b1%d0%be%d1%82%d0%b0-%d1%81-%d1%83%d0%b4%d0%b0%d0%bb%d1%91%d0%bd%d0%bd%d1%8b%d0%bc%d0%b8-%d1%80%d0%b5%d0%bf%d0%be%d0%b7%d0%b8%d1%82%d0%be%d1%80%d0%b8%d1%8f%d0%bc%d0%b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it-Branching-Branches-in-a-Nutshel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-scm.com/book/en/v2/Git-Branching-Basic-Branching-and-Merg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ru/v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gif"/><Relationship Id="rId5" Type="http://schemas.openxmlformats.org/officeDocument/2006/relationships/hyperlink" Target="https://docs.github.com/ru" TargetMode="External"/><Relationship Id="rId4" Type="http://schemas.openxmlformats.org/officeDocument/2006/relationships/hyperlink" Target="https://git-scm.com/doc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merg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hyperlink" Target="https://git-scm.com/book/ru/v2/%D0%92%D0%B5%D1%82%D0%B2%D0%BB%D0%B5%D0%BD%D0%B8%D0%B5-%D0%B2-Git-%D0%9F%D0%B5%D1%80%D0%B5%D0%B1%D0%B0%D0%B7%D0%B8%D1%80%D0%BE%D0%B2%D0%B0%D0%BD%D0%B8%D0%B5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submod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ru/v2/%d0%92%d0%b2%d0%b5%d0%b4%d0%b5%d0%bd%d0%b8%d0%b5-%d0%a3%d1%81%d1%82%d0%b0%d0%bd%d0%be%d0%b2%d0%ba%d0%b0-Gi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21262"/>
            <a:ext cx="9144000" cy="2387600"/>
          </a:xfrm>
        </p:spPr>
        <p:txBody>
          <a:bodyPr/>
          <a:lstStyle/>
          <a:p>
            <a:r>
              <a:rPr lang="en-US" dirty="0"/>
              <a:t>C Programming</a:t>
            </a:r>
            <a:br>
              <a:rPr lang="en-US" dirty="0"/>
            </a:br>
            <a:r>
              <a:rPr lang="en-US" sz="3200" dirty="0"/>
              <a:t>3_Git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8762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Создание Репозитория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2B8FC4-FE10-489B-B81D-B567D23C5121}"/>
              </a:ext>
            </a:extLst>
          </p:cNvPr>
          <p:cNvSpPr txBox="1"/>
          <p:nvPr/>
        </p:nvSpPr>
        <p:spPr>
          <a:xfrm>
            <a:off x="779866" y="1476948"/>
            <a:ext cx="1063226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Репозито́рий</a:t>
            </a:r>
            <a:r>
              <a:rPr lang="ru-RU" dirty="0"/>
              <a:t> (от англ. </a:t>
            </a:r>
            <a:r>
              <a:rPr lang="ru-RU" dirty="0" err="1"/>
              <a:t>repository</a:t>
            </a:r>
            <a:r>
              <a:rPr lang="ru-RU" dirty="0"/>
              <a:t> — хранилище) — место, где хранятся и поддерживаются какие-либо данные. Иногда можно встретить сокращенно "</a:t>
            </a:r>
            <a:r>
              <a:rPr lang="ru-RU" dirty="0" err="1"/>
              <a:t>repo</a:t>
            </a:r>
            <a:r>
              <a:rPr lang="ru-RU" dirty="0"/>
              <a:t>", "</a:t>
            </a:r>
            <a:r>
              <a:rPr lang="ru-RU" dirty="0" err="1"/>
              <a:t>git</a:t>
            </a:r>
            <a:r>
              <a:rPr lang="ru-RU" dirty="0"/>
              <a:t> </a:t>
            </a:r>
            <a:r>
              <a:rPr lang="ru-RU" dirty="0" err="1"/>
              <a:t>repo</a:t>
            </a:r>
            <a:r>
              <a:rPr lang="ru-RU" dirty="0"/>
              <a:t>". А еще иногда можно услышать "</a:t>
            </a:r>
            <a:r>
              <a:rPr lang="ru-RU" dirty="0" err="1"/>
              <a:t>репозитАрий</a:t>
            </a:r>
            <a:r>
              <a:rPr lang="ru-RU" dirty="0"/>
              <a:t>"</a:t>
            </a:r>
          </a:p>
          <a:p>
            <a:endParaRPr lang="ru-RU" dirty="0"/>
          </a:p>
          <a:p>
            <a:r>
              <a:rPr lang="ru-RU" dirty="0"/>
              <a:t>Простыми словами это подобно папке с проектом, хранящей не только файлы, но и их историю изменений.</a:t>
            </a:r>
          </a:p>
          <a:p>
            <a:endParaRPr lang="ru-RU" dirty="0"/>
          </a:p>
          <a:p>
            <a:r>
              <a:rPr lang="ru-RU" dirty="0"/>
              <a:t>Заходим в github.com, </a:t>
            </a:r>
            <a:r>
              <a:rPr lang="ru-RU" dirty="0" err="1"/>
              <a:t>логинимся</a:t>
            </a:r>
            <a:r>
              <a:rPr lang="ru-RU" dirty="0"/>
              <a:t>, а далее вспоминаем как это показывали на лекции, либо гуглим, либо читаем </a:t>
            </a:r>
            <a:r>
              <a:rPr lang="ru-RU" dirty="0" err="1"/>
              <a:t>Github</a:t>
            </a:r>
            <a:r>
              <a:rPr lang="ru-RU" dirty="0"/>
              <a:t> </a:t>
            </a:r>
            <a:r>
              <a:rPr lang="ru-RU" dirty="0" err="1"/>
              <a:t>doc</a:t>
            </a:r>
            <a:r>
              <a:rPr lang="ru-RU" dirty="0"/>
              <a:t> создание </a:t>
            </a:r>
            <a:r>
              <a:rPr lang="ru-RU" dirty="0" err="1"/>
              <a:t>репо</a:t>
            </a:r>
            <a:endParaRPr lang="ru-RU" dirty="0"/>
          </a:p>
          <a:p>
            <a:endParaRPr lang="ru-RU" dirty="0"/>
          </a:p>
          <a:p>
            <a:r>
              <a:rPr lang="ru-RU" dirty="0"/>
              <a:t>Если проект пустой, то необходимо инициализировать </a:t>
            </a:r>
            <a:r>
              <a:rPr lang="ru-RU" dirty="0" err="1"/>
              <a:t>git</a:t>
            </a:r>
            <a:r>
              <a:rPr lang="ru-RU" dirty="0"/>
              <a:t> командой</a:t>
            </a:r>
            <a:endParaRPr lang="en-US" dirty="0"/>
          </a:p>
          <a:p>
            <a:endParaRPr lang="en-US" dirty="0"/>
          </a:p>
          <a:p>
            <a:r>
              <a:rPr lang="en-US" dirty="0"/>
              <a:t>$ git </a:t>
            </a:r>
            <a:r>
              <a:rPr lang="en-US" dirty="0" err="1"/>
              <a:t>init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Команды по инициализации </a:t>
            </a:r>
            <a:r>
              <a:rPr lang="ru-RU" dirty="0" err="1"/>
              <a:t>репо</a:t>
            </a:r>
            <a:r>
              <a:rPr lang="ru-RU" dirty="0"/>
              <a:t> обычно показываются </a:t>
            </a:r>
            <a:r>
              <a:rPr lang="ru-RU" dirty="0" err="1"/>
              <a:t>github</a:t>
            </a:r>
            <a:r>
              <a:rPr lang="ru-RU" dirty="0"/>
              <a:t> когда заходим в наш пустой </a:t>
            </a:r>
            <a:r>
              <a:rPr lang="ru-RU" dirty="0" err="1"/>
              <a:t>репо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8991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Запись изменений в репозиторий (Коммит)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DEDD2D-01FE-45EE-B764-0073116FA66A}"/>
              </a:ext>
            </a:extLst>
          </p:cNvPr>
          <p:cNvSpPr txBox="1"/>
          <p:nvPr/>
        </p:nvSpPr>
        <p:spPr>
          <a:xfrm>
            <a:off x="1589164" y="4433262"/>
            <a:ext cx="7553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78CC319-B4BC-4E41-B680-4A5638234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573" y="1960705"/>
            <a:ext cx="7390875" cy="325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DB3480-138E-49B0-B51F-546F5D820326}"/>
              </a:ext>
            </a:extLst>
          </p:cNvPr>
          <p:cNvSpPr txBox="1"/>
          <p:nvPr/>
        </p:nvSpPr>
        <p:spPr>
          <a:xfrm>
            <a:off x="1870969" y="5780177"/>
            <a:ext cx="8036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https://git-scm.com/book/en/v2/Git-Basics-Recording-Changes-to-the-Repository</a:t>
            </a:r>
          </a:p>
        </p:txBody>
      </p:sp>
    </p:spTree>
    <p:extLst>
      <p:ext uri="{BB962C8B-B14F-4D97-AF65-F5344CB8AC3E}">
        <p14:creationId xmlns:p14="http://schemas.microsoft.com/office/powerpoint/2010/main" val="4186903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Изменение файлов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ACBCB4-030D-43CB-893B-5B2267A067FA}"/>
              </a:ext>
            </a:extLst>
          </p:cNvPr>
          <p:cNvSpPr txBox="1"/>
          <p:nvPr/>
        </p:nvSpPr>
        <p:spPr>
          <a:xfrm>
            <a:off x="1133141" y="1272197"/>
            <a:ext cx="1013605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Определить состояние файлов можно командой </a:t>
            </a:r>
            <a:r>
              <a:rPr lang="en-US" dirty="0"/>
              <a:t>$ git status</a:t>
            </a:r>
            <a:endParaRPr lang="ru-RU" dirty="0"/>
          </a:p>
          <a:p>
            <a:endParaRPr lang="ru-RU" dirty="0"/>
          </a:p>
          <a:p>
            <a:r>
              <a:rPr lang="ru-RU" dirty="0"/>
              <a:t>или в </a:t>
            </a:r>
            <a:r>
              <a:rPr lang="ru-RU" dirty="0" err="1"/>
              <a:t>VSCode</a:t>
            </a:r>
            <a:r>
              <a:rPr lang="ru-RU" dirty="0"/>
              <a:t> во вкладке Source Control все что в </a:t>
            </a:r>
            <a:r>
              <a:rPr lang="ru-RU" dirty="0" err="1"/>
              <a:t>Changes</a:t>
            </a:r>
            <a:r>
              <a:rPr lang="ru-RU" dirty="0"/>
              <a:t> - измененные, а конкретнее по букве напротив файла M = </a:t>
            </a:r>
            <a:r>
              <a:rPr lang="ru-RU" dirty="0" err="1"/>
              <a:t>modified</a:t>
            </a:r>
            <a:r>
              <a:rPr lang="ru-RU" dirty="0"/>
              <a:t>, а U - </a:t>
            </a:r>
            <a:r>
              <a:rPr lang="ru-RU" dirty="0" err="1"/>
              <a:t>untracked</a:t>
            </a:r>
            <a:r>
              <a:rPr lang="ru-RU" dirty="0"/>
              <a:t>.</a:t>
            </a:r>
          </a:p>
          <a:p>
            <a:endParaRPr lang="en-US" dirty="0"/>
          </a:p>
          <a:p>
            <a:r>
              <a:rPr lang="ru-RU" dirty="0"/>
              <a:t>При изменении отслеживаемого файла - он переходит в состоянии измененный и все эти изменения можно увидеть через команду </a:t>
            </a:r>
            <a:r>
              <a:rPr lang="en-US" dirty="0"/>
              <a:t>$ git diff</a:t>
            </a:r>
            <a:endParaRPr lang="ru-RU" dirty="0"/>
          </a:p>
          <a:p>
            <a:endParaRPr lang="en-US" dirty="0"/>
          </a:p>
          <a:p>
            <a:r>
              <a:rPr lang="ru-RU" dirty="0"/>
              <a:t>или в </a:t>
            </a:r>
            <a:r>
              <a:rPr lang="ru-RU" dirty="0" err="1"/>
              <a:t>VSCode</a:t>
            </a:r>
            <a:r>
              <a:rPr lang="ru-RU" dirty="0"/>
              <a:t> во вкладке Source Control открыв нужный файл</a:t>
            </a:r>
          </a:p>
          <a:p>
            <a:r>
              <a:rPr lang="ru-RU" dirty="0"/>
              <a:t>"+" и/или зеленый цвет == Добавлено новое</a:t>
            </a:r>
          </a:p>
          <a:p>
            <a:r>
              <a:rPr lang="ru-RU" dirty="0"/>
              <a:t>"-" и/или красный цвет == Удалено старое</a:t>
            </a:r>
            <a:endParaRPr lang="en-US" dirty="0"/>
          </a:p>
          <a:p>
            <a:endParaRPr lang="en-US" dirty="0"/>
          </a:p>
          <a:p>
            <a:r>
              <a:rPr lang="ru-RU" dirty="0"/>
              <a:t>Следующий этап после модификации файлов – фиксация</a:t>
            </a:r>
            <a:r>
              <a:rPr lang="en-US" dirty="0"/>
              <a:t> (</a:t>
            </a:r>
            <a:r>
              <a:rPr lang="ru-RU" dirty="0"/>
              <a:t>индексация) их изменений, делается с помощью команды</a:t>
            </a:r>
            <a:r>
              <a:rPr lang="en-US" dirty="0"/>
              <a:t> $ git add</a:t>
            </a:r>
            <a:endParaRPr lang="ru-RU" dirty="0"/>
          </a:p>
          <a:p>
            <a:endParaRPr lang="ru-RU" dirty="0"/>
          </a:p>
          <a:p>
            <a:r>
              <a:rPr lang="ru-RU" dirty="0"/>
              <a:t>В </a:t>
            </a:r>
            <a:r>
              <a:rPr lang="ru-RU" dirty="0" err="1"/>
              <a:t>VSCode</a:t>
            </a:r>
            <a:r>
              <a:rPr lang="ru-RU" dirty="0"/>
              <a:t> сделать это можно в Source Control выделив нужные файлы -&gt; нажать ПКМ -&gt; </a:t>
            </a:r>
            <a:r>
              <a:rPr lang="ru-RU" dirty="0" err="1"/>
              <a:t>Stage</a:t>
            </a:r>
            <a:r>
              <a:rPr lang="ru-RU" dirty="0"/>
              <a:t> </a:t>
            </a:r>
            <a:r>
              <a:rPr lang="ru-RU" dirty="0" err="1"/>
              <a:t>Changes</a:t>
            </a:r>
            <a:r>
              <a:rPr lang="ru-RU" dirty="0"/>
              <a:t>.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0188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.</a:t>
            </a:r>
            <a:r>
              <a:rPr lang="en-US" dirty="0" err="1"/>
              <a:t>gitignore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1BD1F-82E7-475C-AF56-5D681B8A534B}"/>
              </a:ext>
            </a:extLst>
          </p:cNvPr>
          <p:cNvSpPr txBox="1"/>
          <p:nvPr/>
        </p:nvSpPr>
        <p:spPr>
          <a:xfrm>
            <a:off x="1133141" y="2136338"/>
            <a:ext cx="103126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Часто можно встретить в корне проекта файл .</a:t>
            </a:r>
            <a:r>
              <a:rPr lang="ru-RU" dirty="0" err="1"/>
              <a:t>gitignore</a:t>
            </a:r>
            <a:r>
              <a:rPr lang="ru-RU" dirty="0"/>
              <a:t>. В нем прописываются пути и файлы, состояния которых полностью игнорируются (работает только для </a:t>
            </a:r>
            <a:r>
              <a:rPr lang="ru-RU" dirty="0" err="1"/>
              <a:t>неотслеживаемых</a:t>
            </a:r>
            <a:r>
              <a:rPr lang="ru-RU" dirty="0"/>
              <a:t> файлов).</a:t>
            </a:r>
          </a:p>
          <a:p>
            <a:endParaRPr lang="ru-RU" dirty="0"/>
          </a:p>
          <a:p>
            <a:r>
              <a:rPr lang="ru-RU" dirty="0"/>
              <a:t>Примеры</a:t>
            </a:r>
            <a:endParaRPr lang="en-US" dirty="0"/>
          </a:p>
          <a:p>
            <a:r>
              <a:rPr lang="en-US" dirty="0"/>
              <a:t>$ cat .</a:t>
            </a:r>
            <a:r>
              <a:rPr lang="en-US" dirty="0" err="1"/>
              <a:t>gitignore</a:t>
            </a:r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foo/* </a:t>
            </a:r>
          </a:p>
          <a:p>
            <a:r>
              <a:rPr lang="en-US" dirty="0"/>
              <a:t>.</a:t>
            </a:r>
            <a:r>
              <a:rPr lang="en-US" dirty="0" err="1"/>
              <a:t>vscode</a:t>
            </a:r>
            <a:endParaRPr lang="en-US" dirty="0"/>
          </a:p>
          <a:p>
            <a:r>
              <a:rPr lang="en-US" dirty="0"/>
              <a:t>build/*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9285DE-BCFA-4D4D-A94F-438A536611A0}"/>
              </a:ext>
            </a:extLst>
          </p:cNvPr>
          <p:cNvSpPr txBox="1"/>
          <p:nvPr/>
        </p:nvSpPr>
        <p:spPr>
          <a:xfrm>
            <a:off x="8185519" y="5914945"/>
            <a:ext cx="3867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https://git-scm.com/docs/gitignore</a:t>
            </a:r>
          </a:p>
        </p:txBody>
      </p:sp>
    </p:spTree>
    <p:extLst>
      <p:ext uri="{BB962C8B-B14F-4D97-AF65-F5344CB8AC3E}">
        <p14:creationId xmlns:p14="http://schemas.microsoft.com/office/powerpoint/2010/main" val="3041713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Коммит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ED4C0A-78CA-4D89-BB49-A162CF25C0E8}"/>
              </a:ext>
            </a:extLst>
          </p:cNvPr>
          <p:cNvSpPr txBox="1"/>
          <p:nvPr/>
        </p:nvSpPr>
        <p:spPr>
          <a:xfrm>
            <a:off x="1079939" y="1588325"/>
            <a:ext cx="103469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Коммит (англ. </a:t>
            </a:r>
            <a:r>
              <a:rPr lang="ru-RU" dirty="0" err="1"/>
              <a:t>Commit</a:t>
            </a:r>
            <a:r>
              <a:rPr lang="ru-RU" dirty="0"/>
              <a:t> - фиксировать) - это способ сохранения изменений в коде. Каждый такой коммит содержит информацию о том, что было изменено в коде, кем были внесены эти изменения и когда. Под коммитом можно понимать некоторый снимок состояния проекта.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C5968C-396A-4050-8C82-7123D96668E6}"/>
              </a:ext>
            </a:extLst>
          </p:cNvPr>
          <p:cNvSpPr txBox="1"/>
          <p:nvPr/>
        </p:nvSpPr>
        <p:spPr>
          <a:xfrm>
            <a:off x="1079939" y="2698456"/>
            <a:ext cx="104667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Важно:</a:t>
            </a:r>
            <a:r>
              <a:rPr lang="ru-RU" dirty="0"/>
              <a:t> каждый коммит помимо инфы несет свой уникальный </a:t>
            </a:r>
            <a:r>
              <a:rPr lang="ru-RU" dirty="0" err="1"/>
              <a:t>id</a:t>
            </a:r>
            <a:r>
              <a:rPr lang="ru-RU" dirty="0"/>
              <a:t> из 40 символов, в составе могут быть как буквы, так и цифры. - это называется хэш коммита и по нему часто разработчики понимают версию запускаемого кода. Хэш коммита </a:t>
            </a:r>
            <a:r>
              <a:rPr lang="ru-RU" dirty="0" err="1"/>
              <a:t>генерится</a:t>
            </a:r>
            <a:r>
              <a:rPr lang="ru-RU" dirty="0"/>
              <a:t> с помощью крипто хэш-функции SHA-1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7EA275-E5F0-46A0-8FFC-017659059CCE}"/>
              </a:ext>
            </a:extLst>
          </p:cNvPr>
          <p:cNvSpPr txBox="1"/>
          <p:nvPr/>
        </p:nvSpPr>
        <p:spPr>
          <a:xfrm>
            <a:off x="1079939" y="3808587"/>
            <a:ext cx="106496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Теперь когда мы перенесли наши файлы в состояние </a:t>
            </a:r>
            <a:r>
              <a:rPr lang="ru-RU" dirty="0" err="1"/>
              <a:t>staged</a:t>
            </a:r>
            <a:r>
              <a:rPr lang="ru-RU" dirty="0"/>
              <a:t>, мы можем их </a:t>
            </a:r>
            <a:r>
              <a:rPr lang="ru-RU" dirty="0" err="1"/>
              <a:t>закоммитить</a:t>
            </a:r>
            <a:r>
              <a:rPr lang="ru-RU" dirty="0"/>
              <a:t>, для этого используется команда</a:t>
            </a:r>
          </a:p>
          <a:p>
            <a:r>
              <a:rPr lang="en-US" dirty="0"/>
              <a:t>$ </a:t>
            </a:r>
            <a:r>
              <a:rPr lang="ru-RU" dirty="0" err="1"/>
              <a:t>git</a:t>
            </a:r>
            <a:r>
              <a:rPr lang="ru-RU" dirty="0"/>
              <a:t> </a:t>
            </a:r>
            <a:r>
              <a:rPr lang="ru-RU" dirty="0" err="1"/>
              <a:t>commit</a:t>
            </a:r>
            <a:r>
              <a:rPr lang="ru-RU" dirty="0"/>
              <a:t> -m "Сообщение коммита: что поменялось“</a:t>
            </a:r>
            <a:endParaRPr lang="en-US" dirty="0"/>
          </a:p>
          <a:p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3862AC-C03E-4896-A3CF-A8B338E28209}"/>
              </a:ext>
            </a:extLst>
          </p:cNvPr>
          <p:cNvSpPr txBox="1"/>
          <p:nvPr/>
        </p:nvSpPr>
        <p:spPr>
          <a:xfrm>
            <a:off x="1079939" y="4993092"/>
            <a:ext cx="85559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</a:t>
            </a:r>
            <a:r>
              <a:rPr lang="ru-RU" dirty="0" err="1"/>
              <a:t>VSCode</a:t>
            </a:r>
            <a:r>
              <a:rPr lang="ru-RU" dirty="0"/>
              <a:t> - прописывается сообщение над БОЛЬШОЙ синей кнопкой </a:t>
            </a:r>
            <a:r>
              <a:rPr lang="ru-RU" dirty="0" err="1"/>
              <a:t>Commit</a:t>
            </a:r>
            <a:r>
              <a:rPr lang="ru-RU" dirty="0"/>
              <a:t> и нажимается эта самая кнопка.</a:t>
            </a:r>
          </a:p>
          <a:p>
            <a:endParaRPr lang="en-US" dirty="0"/>
          </a:p>
          <a:p>
            <a:r>
              <a:rPr lang="en-US" dirty="0"/>
              <a:t>$ git commit -am "hello git"</a:t>
            </a:r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D98E0DF-3A9B-4BDE-9926-4A448006C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381" y="4959984"/>
            <a:ext cx="2705478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45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Как теперь просмотреть коммиты?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66B25E-CE5F-444A-A82E-0461F5D09512}"/>
              </a:ext>
            </a:extLst>
          </p:cNvPr>
          <p:cNvSpPr txBox="1"/>
          <p:nvPr/>
        </p:nvSpPr>
        <p:spPr>
          <a:xfrm>
            <a:off x="1294349" y="1795482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$ </a:t>
            </a:r>
            <a:r>
              <a:rPr lang="ru-RU" dirty="0" err="1"/>
              <a:t>git</a:t>
            </a:r>
            <a:r>
              <a:rPr lang="ru-RU" dirty="0"/>
              <a:t> </a:t>
            </a:r>
            <a:r>
              <a:rPr lang="ru-RU" dirty="0" err="1"/>
              <a:t>log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B0AF57-7375-418C-B9A9-6794FED4C9B2}"/>
              </a:ext>
            </a:extLst>
          </p:cNvPr>
          <p:cNvSpPr txBox="1"/>
          <p:nvPr/>
        </p:nvSpPr>
        <p:spPr>
          <a:xfrm>
            <a:off x="1294349" y="2381408"/>
            <a:ext cx="10498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верхушке стека будут самые последние коммиты. Интересные флаги для </a:t>
            </a:r>
            <a:r>
              <a:rPr lang="ru-RU" dirty="0" err="1"/>
              <a:t>git</a:t>
            </a:r>
            <a:r>
              <a:rPr lang="ru-RU" dirty="0"/>
              <a:t> </a:t>
            </a:r>
            <a:r>
              <a:rPr lang="ru-RU" dirty="0" err="1"/>
              <a:t>log</a:t>
            </a:r>
            <a:r>
              <a:rPr lang="ru-RU" dirty="0"/>
              <a:t> также будут --</a:t>
            </a:r>
            <a:r>
              <a:rPr lang="ru-RU" dirty="0" err="1"/>
              <a:t>pretty</a:t>
            </a:r>
            <a:r>
              <a:rPr lang="ru-RU" dirty="0"/>
              <a:t> (</a:t>
            </a:r>
            <a:r>
              <a:rPr lang="ru-RU" dirty="0" err="1"/>
              <a:t>oneline</a:t>
            </a:r>
            <a:r>
              <a:rPr lang="ru-RU" dirty="0"/>
              <a:t>, </a:t>
            </a:r>
            <a:r>
              <a:rPr lang="ru-RU" dirty="0" err="1"/>
              <a:t>short</a:t>
            </a:r>
            <a:r>
              <a:rPr lang="ru-RU" dirty="0"/>
              <a:t>, </a:t>
            </a:r>
            <a:r>
              <a:rPr lang="ru-RU" dirty="0" err="1"/>
              <a:t>full</a:t>
            </a:r>
            <a:r>
              <a:rPr lang="ru-RU" dirty="0"/>
              <a:t>, </a:t>
            </a:r>
            <a:r>
              <a:rPr lang="ru-RU" dirty="0" err="1"/>
              <a:t>fuller</a:t>
            </a:r>
            <a:r>
              <a:rPr lang="ru-RU" dirty="0"/>
              <a:t> и </a:t>
            </a:r>
            <a:r>
              <a:rPr lang="ru-RU" dirty="0" err="1"/>
              <a:t>format</a:t>
            </a:r>
            <a:r>
              <a:rPr lang="ru-RU" dirty="0"/>
              <a:t>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E71362-E563-433E-9A3A-30E8ECB4D5E0}"/>
              </a:ext>
            </a:extLst>
          </p:cNvPr>
          <p:cNvSpPr txBox="1"/>
          <p:nvPr/>
        </p:nvSpPr>
        <p:spPr>
          <a:xfrm>
            <a:off x="1294349" y="3565930"/>
            <a:ext cx="101514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--</a:t>
            </a:r>
            <a:r>
              <a:rPr lang="ru-RU" dirty="0" err="1"/>
              <a:t>oneline</a:t>
            </a:r>
            <a:r>
              <a:rPr lang="ru-RU" dirty="0"/>
              <a:t> – показывает каждый коммит в одной строке. Кроме того, она показывает лишь префикс ID коммита.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--</a:t>
            </a:r>
            <a:r>
              <a:rPr lang="ru-RU" dirty="0" err="1"/>
              <a:t>decorate</a:t>
            </a:r>
            <a:r>
              <a:rPr lang="ru-RU" dirty="0"/>
              <a:t> – печатает все относительные имена показанных коммитов.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--</a:t>
            </a:r>
            <a:r>
              <a:rPr lang="ru-RU" dirty="0" err="1"/>
              <a:t>graph</a:t>
            </a:r>
            <a:r>
              <a:rPr lang="ru-RU" dirty="0"/>
              <a:t> - ветки визуализирует красивенько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1CC550-81AB-4B17-A9F9-651B2E6A4344}"/>
              </a:ext>
            </a:extLst>
          </p:cNvPr>
          <p:cNvSpPr txBox="1"/>
          <p:nvPr/>
        </p:nvSpPr>
        <p:spPr>
          <a:xfrm>
            <a:off x="1294349" y="3108905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$ </a:t>
            </a:r>
            <a:r>
              <a:rPr lang="ru-RU" dirty="0" err="1"/>
              <a:t>git</a:t>
            </a:r>
            <a:r>
              <a:rPr lang="ru-RU" dirty="0"/>
              <a:t> </a:t>
            </a:r>
            <a:r>
              <a:rPr lang="ru-RU" dirty="0" err="1"/>
              <a:t>log</a:t>
            </a:r>
            <a:r>
              <a:rPr lang="ru-RU" dirty="0"/>
              <a:t> --</a:t>
            </a:r>
            <a:r>
              <a:rPr lang="ru-RU" dirty="0" err="1"/>
              <a:t>oneline</a:t>
            </a:r>
            <a:r>
              <a:rPr lang="ru-RU" dirty="0"/>
              <a:t> --</a:t>
            </a:r>
            <a:r>
              <a:rPr lang="ru-RU" dirty="0" err="1"/>
              <a:t>graph</a:t>
            </a:r>
            <a:r>
              <a:rPr lang="ru-RU" dirty="0"/>
              <a:t> --</a:t>
            </a:r>
            <a:r>
              <a:rPr lang="ru-RU" dirty="0" err="1"/>
              <a:t>decorate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562B40-3AA1-4D3E-A220-E80188349E84}"/>
              </a:ext>
            </a:extLst>
          </p:cNvPr>
          <p:cNvSpPr txBox="1"/>
          <p:nvPr/>
        </p:nvSpPr>
        <p:spPr>
          <a:xfrm>
            <a:off x="1294349" y="4853952"/>
            <a:ext cx="1044780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</a:t>
            </a:r>
            <a:r>
              <a:rPr lang="ru-RU" dirty="0" err="1"/>
              <a:t>VSCode</a:t>
            </a:r>
            <a:r>
              <a:rPr lang="ru-RU" dirty="0"/>
              <a:t> это будет в Source Control </a:t>
            </a:r>
            <a:r>
              <a:rPr lang="ru-RU" dirty="0" err="1"/>
              <a:t>Graph</a:t>
            </a:r>
            <a:r>
              <a:rPr lang="ru-RU" dirty="0"/>
              <a:t>. Можно мышкой навести на любой коммит и увидеть все тоже самое.</a:t>
            </a:r>
            <a:endParaRPr lang="en-US" dirty="0"/>
          </a:p>
          <a:p>
            <a:endParaRPr lang="en-US" dirty="0"/>
          </a:p>
          <a:p>
            <a:r>
              <a:rPr lang="en-US" dirty="0"/>
              <a:t>$ git config --global </a:t>
            </a:r>
            <a:r>
              <a:rPr lang="en-US" dirty="0" err="1"/>
              <a:t>alias.lol</a:t>
            </a:r>
            <a:r>
              <a:rPr lang="en-US" dirty="0"/>
              <a:t> 'log --</a:t>
            </a:r>
            <a:r>
              <a:rPr lang="en-US" dirty="0" err="1"/>
              <a:t>oneline</a:t>
            </a:r>
            <a:r>
              <a:rPr lang="en-US" dirty="0"/>
              <a:t> --graph --all’</a:t>
            </a:r>
          </a:p>
          <a:p>
            <a:r>
              <a:rPr lang="en-US" dirty="0"/>
              <a:t>$ git lol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8180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Удаленные репозитории (</a:t>
            </a:r>
            <a:r>
              <a:rPr lang="ru-RU" dirty="0" err="1"/>
              <a:t>push</a:t>
            </a:r>
            <a:r>
              <a:rPr lang="ru-RU" dirty="0"/>
              <a:t>, </a:t>
            </a:r>
            <a:r>
              <a:rPr lang="ru-RU" dirty="0" err="1"/>
              <a:t>clone</a:t>
            </a:r>
            <a:r>
              <a:rPr lang="ru-RU" dirty="0"/>
              <a:t>, </a:t>
            </a:r>
            <a:r>
              <a:rPr lang="ru-RU" dirty="0" err="1"/>
              <a:t>fetch</a:t>
            </a:r>
            <a:r>
              <a:rPr lang="ru-RU" dirty="0"/>
              <a:t>, </a:t>
            </a:r>
            <a:r>
              <a:rPr lang="ru-RU" dirty="0" err="1"/>
              <a:t>pull</a:t>
            </a:r>
            <a:r>
              <a:rPr lang="ru-RU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8B4E3-1310-46B5-8C6F-BB6E5A7554F3}"/>
              </a:ext>
            </a:extLst>
          </p:cNvPr>
          <p:cNvSpPr txBox="1"/>
          <p:nvPr/>
        </p:nvSpPr>
        <p:spPr>
          <a:xfrm>
            <a:off x="1133141" y="1563812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Основы </a:t>
            </a:r>
            <a:r>
              <a:rPr lang="ru-RU" dirty="0" err="1">
                <a:hlinkClick r:id="rId3"/>
              </a:rPr>
              <a:t>Git</a:t>
            </a:r>
            <a:r>
              <a:rPr lang="ru-RU" dirty="0">
                <a:hlinkClick r:id="rId3"/>
              </a:rPr>
              <a:t> - Работа с удалёнными репозиториями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83F5C-2830-4C9D-AABE-E369462DAC6C}"/>
              </a:ext>
            </a:extLst>
          </p:cNvPr>
          <p:cNvSpPr txBox="1"/>
          <p:nvPr/>
        </p:nvSpPr>
        <p:spPr>
          <a:xfrm>
            <a:off x="1133141" y="1933144"/>
            <a:ext cx="1057117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Все наши коммиты на самом деле являются локальными (</a:t>
            </a:r>
            <a:r>
              <a:rPr lang="ru-RU" dirty="0" err="1"/>
              <a:t>local</a:t>
            </a:r>
            <a:r>
              <a:rPr lang="ru-RU" dirty="0"/>
              <a:t>), сам наш репозиторий наоборот - удаленный (</a:t>
            </a:r>
            <a:r>
              <a:rPr lang="ru-RU" dirty="0" err="1"/>
              <a:t>remote</a:t>
            </a:r>
            <a:r>
              <a:rPr lang="ru-RU" dirty="0"/>
              <a:t>), т.е. он хранится на некотором сервере в </a:t>
            </a:r>
            <a:r>
              <a:rPr lang="ru-RU" dirty="0" err="1"/>
              <a:t>интернетах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От части это полезно тем, что вы можете набрать n-</a:t>
            </a:r>
            <a:r>
              <a:rPr lang="ru-RU" dirty="0" err="1"/>
              <a:t>ое</a:t>
            </a:r>
            <a:r>
              <a:rPr lang="ru-RU" dirty="0"/>
              <a:t> кол-во коммитов локально и разом их запушить. А пока их копите у себя локально иногда бывает надо откатиться назад, что-то отменить</a:t>
            </a:r>
          </a:p>
          <a:p>
            <a:r>
              <a:rPr lang="ru-RU" dirty="0"/>
              <a:t>Не торопитесь пушить сразу на удаленный сервер, стоит перепроверить ничего ли не забыли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0B51ED-D5B7-4B71-A5BA-B419315FF21C}"/>
              </a:ext>
            </a:extLst>
          </p:cNvPr>
          <p:cNvSpPr txBox="1"/>
          <p:nvPr/>
        </p:nvSpPr>
        <p:spPr>
          <a:xfrm>
            <a:off x="1133140" y="3872136"/>
            <a:ext cx="108171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$ git push</a:t>
            </a:r>
          </a:p>
          <a:p>
            <a:r>
              <a:rPr lang="en-US" dirty="0"/>
              <a:t>$ git pull</a:t>
            </a:r>
          </a:p>
          <a:p>
            <a:r>
              <a:rPr lang="en-US" dirty="0"/>
              <a:t>$ git fetch</a:t>
            </a:r>
          </a:p>
          <a:p>
            <a:r>
              <a:rPr lang="en-US" dirty="0"/>
              <a:t>$ git clone</a:t>
            </a:r>
          </a:p>
          <a:p>
            <a:endParaRPr lang="en-US" dirty="0"/>
          </a:p>
          <a:p>
            <a:r>
              <a:rPr lang="en-US" dirty="0"/>
              <a:t>$ git remote -v</a:t>
            </a:r>
          </a:p>
          <a:p>
            <a:r>
              <a:rPr lang="ru-RU" dirty="0"/>
              <a:t>По умолчанию появится слово </a:t>
            </a:r>
            <a:r>
              <a:rPr lang="ru-RU" dirty="0" err="1"/>
              <a:t>origin</a:t>
            </a:r>
            <a:r>
              <a:rPr lang="ru-RU" dirty="0"/>
              <a:t> - </a:t>
            </a:r>
            <a:r>
              <a:rPr lang="ru-RU" dirty="0" err="1"/>
              <a:t>алияс</a:t>
            </a:r>
            <a:r>
              <a:rPr lang="ru-RU" dirty="0"/>
              <a:t> (</a:t>
            </a:r>
            <a:r>
              <a:rPr lang="ru-RU" dirty="0" err="1"/>
              <a:t>alias</a:t>
            </a:r>
            <a:r>
              <a:rPr lang="ru-RU" dirty="0"/>
              <a:t> - псевдоним) на нашей системе, под которым подразумевается удаленный репозиторий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434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5D2B2FA-01EC-4889-A398-7B4B7431C963}"/>
              </a:ext>
            </a:extLst>
          </p:cNvPr>
          <p:cNvSpPr txBox="1"/>
          <p:nvPr/>
        </p:nvSpPr>
        <p:spPr>
          <a:xfrm>
            <a:off x="1188782" y="4665755"/>
            <a:ext cx="98144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HEAD - ссылка (указатель) на ваш последний коммит вашей ветки. Можно глянуть </a:t>
            </a:r>
            <a:r>
              <a:rPr lang="ru-RU" dirty="0" err="1"/>
              <a:t>cat</a:t>
            </a:r>
            <a:r>
              <a:rPr lang="ru-RU" dirty="0"/>
              <a:t> .</a:t>
            </a:r>
            <a:r>
              <a:rPr lang="ru-RU" dirty="0" err="1"/>
              <a:t>git</a:t>
            </a:r>
            <a:r>
              <a:rPr lang="ru-RU" dirty="0"/>
              <a:t>/HEAD</a:t>
            </a:r>
          </a:p>
          <a:p>
            <a:r>
              <a:rPr lang="ru-RU" dirty="0"/>
              <a:t>Если указывается не ветка, а коммит в этом файле, то это значит у вас </a:t>
            </a:r>
            <a:r>
              <a:rPr lang="ru-RU" dirty="0" err="1"/>
              <a:t>detached</a:t>
            </a:r>
            <a:r>
              <a:rPr lang="ru-RU" dirty="0"/>
              <a:t> HEAD == вы пошли бродить по предыдущим коммитам ветки. </a:t>
            </a:r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50837717-DC57-405F-9E25-89EC3A744AB9}"/>
              </a:ext>
            </a:extLst>
          </p:cNvPr>
          <p:cNvGrpSpPr/>
          <p:nvPr/>
        </p:nvGrpSpPr>
        <p:grpSpPr>
          <a:xfrm>
            <a:off x="1826555" y="1893888"/>
            <a:ext cx="8230005" cy="2073594"/>
            <a:chOff x="1826555" y="1893888"/>
            <a:chExt cx="8230005" cy="2073594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19DA2A33-6356-49F5-ABA0-163E8907F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5313" y="1893888"/>
              <a:ext cx="8071247" cy="1870167"/>
            </a:xfrm>
            <a:prstGeom prst="rect">
              <a:avLst/>
            </a:prstGeom>
          </p:spPr>
        </p:pic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6ABB981B-76F4-4A85-85D7-C0B4B9CA68A3}"/>
                </a:ext>
              </a:extLst>
            </p:cNvPr>
            <p:cNvSpPr/>
            <p:nvPr/>
          </p:nvSpPr>
          <p:spPr>
            <a:xfrm>
              <a:off x="7014949" y="2333770"/>
              <a:ext cx="627125" cy="808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Круг: прозрачная заливка 23">
              <a:extLst>
                <a:ext uri="{FF2B5EF4-FFF2-40B4-BE49-F238E27FC236}">
                  <a16:creationId xmlns:a16="http://schemas.microsoft.com/office/drawing/2014/main" id="{5F2EE8BF-1F8D-4F22-82E0-23FFDE7BCC1E}"/>
                </a:ext>
              </a:extLst>
            </p:cNvPr>
            <p:cNvSpPr>
              <a:spLocks/>
            </p:cNvSpPr>
            <p:nvPr/>
          </p:nvSpPr>
          <p:spPr>
            <a:xfrm>
              <a:off x="3630446" y="2159169"/>
              <a:ext cx="769356" cy="751476"/>
            </a:xfrm>
            <a:prstGeom prst="donut">
              <a:avLst/>
            </a:prstGeom>
            <a:solidFill>
              <a:schemeClr val="accent1"/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7" name="Круг: прозрачная заливка 26">
              <a:extLst>
                <a:ext uri="{FF2B5EF4-FFF2-40B4-BE49-F238E27FC236}">
                  <a16:creationId xmlns:a16="http://schemas.microsoft.com/office/drawing/2014/main" id="{EEAEF5BA-2D55-4289-AD95-8D05522BFE7F}"/>
                </a:ext>
              </a:extLst>
            </p:cNvPr>
            <p:cNvSpPr>
              <a:spLocks/>
            </p:cNvSpPr>
            <p:nvPr/>
          </p:nvSpPr>
          <p:spPr>
            <a:xfrm>
              <a:off x="2329360" y="2159169"/>
              <a:ext cx="769356" cy="751476"/>
            </a:xfrm>
            <a:prstGeom prst="donut">
              <a:avLst/>
            </a:prstGeom>
            <a:solidFill>
              <a:schemeClr val="accent1"/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8" name="Круг: прозрачная заливка 27">
              <a:extLst>
                <a:ext uri="{FF2B5EF4-FFF2-40B4-BE49-F238E27FC236}">
                  <a16:creationId xmlns:a16="http://schemas.microsoft.com/office/drawing/2014/main" id="{9CBBC43C-83E3-45C0-B519-56384E70174B}"/>
                </a:ext>
              </a:extLst>
            </p:cNvPr>
            <p:cNvSpPr>
              <a:spLocks/>
            </p:cNvSpPr>
            <p:nvPr/>
          </p:nvSpPr>
          <p:spPr>
            <a:xfrm>
              <a:off x="4931532" y="2159169"/>
              <a:ext cx="769356" cy="751476"/>
            </a:xfrm>
            <a:prstGeom prst="donut">
              <a:avLst/>
            </a:prstGeom>
            <a:solidFill>
              <a:schemeClr val="accent1"/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9" name="Круг: прозрачная заливка 28">
              <a:extLst>
                <a:ext uri="{FF2B5EF4-FFF2-40B4-BE49-F238E27FC236}">
                  <a16:creationId xmlns:a16="http://schemas.microsoft.com/office/drawing/2014/main" id="{C5BEFE0F-2CB3-4C83-A36D-469FE9F07147}"/>
                </a:ext>
              </a:extLst>
            </p:cNvPr>
            <p:cNvSpPr>
              <a:spLocks/>
            </p:cNvSpPr>
            <p:nvPr/>
          </p:nvSpPr>
          <p:spPr>
            <a:xfrm>
              <a:off x="6219276" y="2158666"/>
              <a:ext cx="769356" cy="751476"/>
            </a:xfrm>
            <a:prstGeom prst="donut">
              <a:avLst/>
            </a:prstGeom>
            <a:solidFill>
              <a:schemeClr val="accent1"/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1E99513A-7CDC-4636-9C8F-667E928A54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4949" y="2534907"/>
              <a:ext cx="661916" cy="0"/>
            </a:xfrm>
            <a:prstGeom prst="straightConnector1">
              <a:avLst/>
            </a:prstGeom>
            <a:ln w="136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7D7D7BFA-0B06-49CA-8306-1B671E79ECC1}"/>
                </a:ext>
              </a:extLst>
            </p:cNvPr>
            <p:cNvCxnSpPr>
              <a:cxnSpLocks/>
              <a:stCxn id="27" idx="6"/>
              <a:endCxn id="24" idx="2"/>
            </p:cNvCxnSpPr>
            <p:nvPr/>
          </p:nvCxnSpPr>
          <p:spPr>
            <a:xfrm>
              <a:off x="3098716" y="2534907"/>
              <a:ext cx="531730" cy="0"/>
            </a:xfrm>
            <a:prstGeom prst="line">
              <a:avLst/>
            </a:prstGeom>
            <a:ln w="603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4C098D69-5BB7-462F-9A90-AE0C7A113747}"/>
                </a:ext>
              </a:extLst>
            </p:cNvPr>
            <p:cNvCxnSpPr>
              <a:cxnSpLocks/>
              <a:stCxn id="24" idx="6"/>
              <a:endCxn id="28" idx="2"/>
            </p:cNvCxnSpPr>
            <p:nvPr/>
          </p:nvCxnSpPr>
          <p:spPr>
            <a:xfrm>
              <a:off x="4399802" y="2534907"/>
              <a:ext cx="531730" cy="0"/>
            </a:xfrm>
            <a:prstGeom prst="line">
              <a:avLst/>
            </a:prstGeom>
            <a:ln w="603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5BC956BC-BB2C-42DC-9344-17B29444BFCF}"/>
                </a:ext>
              </a:extLst>
            </p:cNvPr>
            <p:cNvCxnSpPr>
              <a:cxnSpLocks/>
            </p:cNvCxnSpPr>
            <p:nvPr/>
          </p:nvCxnSpPr>
          <p:spPr>
            <a:xfrm>
              <a:off x="5700888" y="2534907"/>
              <a:ext cx="531730" cy="0"/>
            </a:xfrm>
            <a:prstGeom prst="line">
              <a:avLst/>
            </a:prstGeom>
            <a:ln w="603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Рамка 39">
              <a:extLst>
                <a:ext uri="{FF2B5EF4-FFF2-40B4-BE49-F238E27FC236}">
                  <a16:creationId xmlns:a16="http://schemas.microsoft.com/office/drawing/2014/main" id="{DF8EF303-0AA1-450F-B917-04A971E2BACC}"/>
                </a:ext>
              </a:extLst>
            </p:cNvPr>
            <p:cNvSpPr/>
            <p:nvPr/>
          </p:nvSpPr>
          <p:spPr>
            <a:xfrm>
              <a:off x="7729499" y="2108580"/>
              <a:ext cx="1983016" cy="87344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01DF7F44-AD0C-49D4-8AB1-BA4BBDFFF9DE}"/>
                </a:ext>
              </a:extLst>
            </p:cNvPr>
            <p:cNvSpPr/>
            <p:nvPr/>
          </p:nvSpPr>
          <p:spPr>
            <a:xfrm>
              <a:off x="7819118" y="2202274"/>
              <a:ext cx="1803778" cy="6860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HEAD, master</a:t>
              </a:r>
              <a:endParaRPr lang="ru-RU" dirty="0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EA983185-7E71-4089-BE7D-1B13FAD0B611}"/>
                </a:ext>
              </a:extLst>
            </p:cNvPr>
            <p:cNvSpPr/>
            <p:nvPr/>
          </p:nvSpPr>
          <p:spPr>
            <a:xfrm>
              <a:off x="1826555" y="2955685"/>
              <a:ext cx="5547815" cy="10117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F2054CE-4BB9-41E1-9F81-8A40B2C52662}"/>
                </a:ext>
              </a:extLst>
            </p:cNvPr>
            <p:cNvSpPr txBox="1"/>
            <p:nvPr/>
          </p:nvSpPr>
          <p:spPr>
            <a:xfrm>
              <a:off x="2262632" y="2946578"/>
              <a:ext cx="9028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first</a:t>
              </a:r>
              <a:br>
                <a:rPr lang="en-US" dirty="0"/>
              </a:br>
              <a:r>
                <a:rPr lang="en-US" dirty="0"/>
                <a:t>commit</a:t>
              </a:r>
              <a:endParaRPr lang="ru-RU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CEECA96-1F40-4519-A21D-5EE8D23CF85D}"/>
                </a:ext>
              </a:extLst>
            </p:cNvPr>
            <p:cNvSpPr txBox="1"/>
            <p:nvPr/>
          </p:nvSpPr>
          <p:spPr>
            <a:xfrm>
              <a:off x="3745659" y="2946578"/>
              <a:ext cx="5389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</a:t>
              </a:r>
              <a:br>
                <a:rPr lang="en-US" dirty="0"/>
              </a:br>
              <a:r>
                <a:rPr lang="en-US" dirty="0"/>
                <a:t>line</a:t>
              </a:r>
              <a:endParaRPr lang="ru-RU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211FF50-AF6E-4185-ABA3-426A1E3DAB38}"/>
                </a:ext>
              </a:extLst>
            </p:cNvPr>
            <p:cNvSpPr txBox="1"/>
            <p:nvPr/>
          </p:nvSpPr>
          <p:spPr>
            <a:xfrm>
              <a:off x="4841721" y="3023603"/>
              <a:ext cx="948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changes</a:t>
              </a:r>
              <a:endParaRPr lang="ru-RU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FE3772D-5E38-41AE-A292-2DA1D103D8A6}"/>
                </a:ext>
              </a:extLst>
            </p:cNvPr>
            <p:cNvSpPr txBox="1"/>
            <p:nvPr/>
          </p:nvSpPr>
          <p:spPr>
            <a:xfrm>
              <a:off x="6145174" y="2946577"/>
              <a:ext cx="917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new </a:t>
              </a:r>
            </a:p>
            <a:p>
              <a:r>
                <a:rPr lang="en-US" dirty="0"/>
                <a:t> feature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708669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100A901-7E25-46CE-B64B-6B1810666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7" b="979"/>
          <a:stretch/>
        </p:blipFill>
        <p:spPr>
          <a:xfrm>
            <a:off x="1660619" y="1044052"/>
            <a:ext cx="8870762" cy="452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15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2A8369-9F42-46F5-8120-D06CBDC3E6B5}"/>
              </a:ext>
            </a:extLst>
          </p:cNvPr>
          <p:cNvSpPr txBox="1"/>
          <p:nvPr/>
        </p:nvSpPr>
        <p:spPr>
          <a:xfrm>
            <a:off x="893927" y="1380759"/>
            <a:ext cx="106793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Ветка (англ. </a:t>
            </a:r>
            <a:r>
              <a:rPr lang="ru-RU" dirty="0" err="1"/>
              <a:t>Branch</a:t>
            </a:r>
            <a:r>
              <a:rPr lang="ru-RU" dirty="0"/>
              <a:t>) в </a:t>
            </a:r>
            <a:r>
              <a:rPr lang="ru-RU" dirty="0" err="1"/>
              <a:t>Git</a:t>
            </a:r>
            <a:r>
              <a:rPr lang="ru-RU" dirty="0"/>
              <a:t> — это простой перемещаемый указатель на один из коммитов.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 умолчанию, имя основной ветки в </a:t>
            </a:r>
            <a:r>
              <a:rPr lang="ru-RU" dirty="0" err="1"/>
              <a:t>Git</a:t>
            </a:r>
            <a:r>
              <a:rPr lang="ru-RU" dirty="0"/>
              <a:t> — </a:t>
            </a:r>
            <a:r>
              <a:rPr lang="ru-RU" dirty="0" err="1"/>
              <a:t>master</a:t>
            </a:r>
            <a:r>
              <a:rPr lang="ru-RU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Ветки в </a:t>
            </a:r>
            <a:r>
              <a:rPr lang="ru-RU" dirty="0" err="1"/>
              <a:t>Git</a:t>
            </a:r>
            <a:r>
              <a:rPr lang="ru-RU" dirty="0"/>
              <a:t> одна из лучших фич и они довольно легковесны, т.е. их легко и быстро создать, </a:t>
            </a:r>
            <a:r>
              <a:rPr lang="ru-RU" dirty="0" err="1"/>
              <a:t>смержить</a:t>
            </a:r>
            <a:r>
              <a:rPr lang="ru-RU" dirty="0"/>
              <a:t> и т.д. в отличии от других систем контроля версий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2CA2B0-7449-424D-9D28-977AC58EBCDA}"/>
              </a:ext>
            </a:extLst>
          </p:cNvPr>
          <p:cNvSpPr txBox="1"/>
          <p:nvPr/>
        </p:nvSpPr>
        <p:spPr>
          <a:xfrm>
            <a:off x="893927" y="2635406"/>
            <a:ext cx="447248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Полезные команды для веток:</a:t>
            </a:r>
            <a:endParaRPr lang="en-US" dirty="0"/>
          </a:p>
          <a:p>
            <a:pPr lvl="1"/>
            <a:r>
              <a:rPr lang="en-US" dirty="0"/>
              <a:t>git switch</a:t>
            </a:r>
          </a:p>
          <a:p>
            <a:pPr lvl="1"/>
            <a:r>
              <a:rPr lang="en-US" dirty="0"/>
              <a:t>git switch -c</a:t>
            </a:r>
          </a:p>
          <a:p>
            <a:pPr lvl="1"/>
            <a:r>
              <a:rPr lang="en-US" dirty="0"/>
              <a:t>git branch</a:t>
            </a:r>
          </a:p>
          <a:p>
            <a:pPr lvl="1"/>
            <a:r>
              <a:rPr lang="en-US" dirty="0"/>
              <a:t>git branch &lt;branch-name&gt;</a:t>
            </a:r>
          </a:p>
          <a:p>
            <a:pPr lvl="1"/>
            <a:r>
              <a:rPr lang="en-US" dirty="0"/>
              <a:t>git branch -v</a:t>
            </a:r>
          </a:p>
          <a:p>
            <a:pPr lvl="1"/>
            <a:r>
              <a:rPr lang="en-US" dirty="0"/>
              <a:t>git branch -d &lt;branch-name&gt;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81F66B-E39E-41A7-BD57-30DF9F63AF49}"/>
              </a:ext>
            </a:extLst>
          </p:cNvPr>
          <p:cNvSpPr txBox="1"/>
          <p:nvPr/>
        </p:nvSpPr>
        <p:spPr>
          <a:xfrm>
            <a:off x="1050876" y="5286521"/>
            <a:ext cx="8150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88CC"/>
                </a:solidFill>
                <a:effectLst/>
                <a:latin typeface="Helvetica Neue"/>
                <a:hlinkClick r:id="rId3"/>
              </a:rPr>
              <a:t>https://git-scm.com/book/en/v2/Git-Branching-Branches-in-a-Nutshell</a:t>
            </a:r>
            <a:br>
              <a:rPr lang="en-US" dirty="0"/>
            </a:br>
            <a:r>
              <a:rPr lang="en-US" b="0" i="0" u="none" strike="noStrike" dirty="0">
                <a:solidFill>
                  <a:srgbClr val="0088CC"/>
                </a:solidFill>
                <a:effectLst/>
                <a:latin typeface="Helvetica Neue"/>
                <a:hlinkClick r:id="rId4"/>
              </a:rPr>
              <a:t>https://git-scm.com/book/en/v2/Git-Branching-Basic-Branching-and-Merging</a:t>
            </a:r>
            <a:endParaRPr lang="ru-RU" dirty="0"/>
          </a:p>
        </p:txBody>
      </p:sp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2C25C71F-F312-4673-98ED-96E63CE2FD38}"/>
              </a:ext>
            </a:extLst>
          </p:cNvPr>
          <p:cNvSpPr txBox="1">
            <a:spLocks/>
          </p:cNvSpPr>
          <p:nvPr/>
        </p:nvSpPr>
        <p:spPr>
          <a:xfrm>
            <a:off x="1133141" y="228886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Ветвление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1D1A83-FF81-4E50-A737-303AD046877B}"/>
              </a:ext>
            </a:extLst>
          </p:cNvPr>
          <p:cNvSpPr txBox="1"/>
          <p:nvPr/>
        </p:nvSpPr>
        <p:spPr>
          <a:xfrm>
            <a:off x="4802305" y="3466402"/>
            <a:ext cx="60971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git diff</a:t>
            </a:r>
          </a:p>
          <a:p>
            <a:pPr lvl="1"/>
            <a:r>
              <a:rPr lang="en-US" dirty="0"/>
              <a:t>git diff &lt;</a:t>
            </a:r>
            <a:r>
              <a:rPr lang="en-US" dirty="0" err="1"/>
              <a:t>branchA</a:t>
            </a:r>
            <a:r>
              <a:rPr lang="en-US" dirty="0"/>
              <a:t>&gt; &lt;</a:t>
            </a:r>
            <a:r>
              <a:rPr lang="en-US" dirty="0" err="1"/>
              <a:t>branchB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git checkout</a:t>
            </a:r>
          </a:p>
          <a:p>
            <a:pPr lvl="1"/>
            <a:r>
              <a:rPr lang="en-US" dirty="0"/>
              <a:t>git checkout -b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5404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Система контроля версий </a:t>
            </a:r>
            <a:r>
              <a:rPr lang="en-US" dirty="0"/>
              <a:t>Git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B82ED-B5E3-42D5-BEF5-4263B11DEB0C}"/>
              </a:ext>
            </a:extLst>
          </p:cNvPr>
          <p:cNvSpPr txBox="1"/>
          <p:nvPr/>
        </p:nvSpPr>
        <p:spPr>
          <a:xfrm>
            <a:off x="1817764" y="2891969"/>
            <a:ext cx="24578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u="sng" dirty="0">
                <a:effectLst/>
                <a:latin typeface="-apple-system"/>
                <a:hlinkClick r:id="rId3"/>
              </a:rPr>
              <a:t>Книга Pro </a:t>
            </a:r>
            <a:r>
              <a:rPr lang="ru-RU" b="0" i="0" u="sng" dirty="0" err="1">
                <a:effectLst/>
                <a:latin typeface="-apple-system"/>
                <a:hlinkClick r:id="rId3"/>
              </a:rPr>
              <a:t>Git</a:t>
            </a:r>
            <a:br>
              <a:rPr lang="ru-RU" dirty="0"/>
            </a:br>
            <a:r>
              <a:rPr lang="ru-RU" b="0" i="0" u="sng" dirty="0">
                <a:effectLst/>
                <a:latin typeface="-apple-system"/>
                <a:hlinkClick r:id="rId4"/>
              </a:rPr>
              <a:t>Документация </a:t>
            </a:r>
            <a:r>
              <a:rPr lang="ru-RU" b="0" i="0" u="sng" dirty="0" err="1">
                <a:effectLst/>
                <a:latin typeface="-apple-system"/>
                <a:hlinkClick r:id="rId4"/>
              </a:rPr>
              <a:t>Git</a:t>
            </a:r>
            <a:br>
              <a:rPr lang="ru-RU" dirty="0"/>
            </a:br>
            <a:r>
              <a:rPr lang="ru-RU" b="0" i="0" u="sng" dirty="0">
                <a:effectLst/>
                <a:latin typeface="-apple-system"/>
                <a:hlinkClick r:id="rId5"/>
              </a:rPr>
              <a:t>Документация </a:t>
            </a:r>
            <a:r>
              <a:rPr lang="ru-RU" b="0" i="0" u="sng" dirty="0" err="1">
                <a:effectLst/>
                <a:latin typeface="-apple-system"/>
                <a:hlinkClick r:id="rId5"/>
              </a:rPr>
              <a:t>GitHub</a:t>
            </a:r>
            <a:endParaRPr lang="ru-RU" dirty="0"/>
          </a:p>
        </p:txBody>
      </p:sp>
      <p:pic>
        <p:nvPicPr>
          <p:cNvPr id="1028" name="Picture 4" descr="How we built the GitHub globe - The GitHub Blog">
            <a:extLst>
              <a:ext uri="{FF2B5EF4-FFF2-40B4-BE49-F238E27FC236}">
                <a16:creationId xmlns:a16="http://schemas.microsoft.com/office/drawing/2014/main" id="{B5C685B8-CC02-4551-89A5-F8DA604A691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703" y="1847763"/>
            <a:ext cx="6296117" cy="393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170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E48197-7F44-44A6-87F8-DF07751D7C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2"/>
          <a:stretch/>
        </p:blipFill>
        <p:spPr>
          <a:xfrm>
            <a:off x="6096000" y="113423"/>
            <a:ext cx="5749231" cy="6255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ED89D9-05F7-4040-948F-377A51565673}"/>
              </a:ext>
            </a:extLst>
          </p:cNvPr>
          <p:cNvSpPr txBox="1"/>
          <p:nvPr/>
        </p:nvSpPr>
        <p:spPr>
          <a:xfrm>
            <a:off x="850537" y="1810185"/>
            <a:ext cx="451604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реальной большой разработке обычно есть как минимум ветка </a:t>
            </a:r>
            <a:r>
              <a:rPr lang="ru-RU" dirty="0" err="1"/>
              <a:t>master</a:t>
            </a:r>
            <a:r>
              <a:rPr lang="ru-RU" dirty="0"/>
              <a:t> и </a:t>
            </a:r>
            <a:r>
              <a:rPr lang="ru-RU" dirty="0" err="1"/>
              <a:t>develop</a:t>
            </a:r>
            <a:r>
              <a:rPr lang="ru-RU" dirty="0"/>
              <a:t>. </a:t>
            </a:r>
            <a:endParaRPr lang="en-US" dirty="0"/>
          </a:p>
          <a:p>
            <a:endParaRPr lang="en-US" dirty="0"/>
          </a:p>
          <a:p>
            <a:r>
              <a:rPr lang="ru-RU" dirty="0"/>
              <a:t>В </a:t>
            </a:r>
            <a:r>
              <a:rPr lang="ru-RU" dirty="0" err="1"/>
              <a:t>master</a:t>
            </a:r>
            <a:r>
              <a:rPr lang="ru-RU" dirty="0"/>
              <a:t> содержатся самые стабильные версии и релизы, которые отдаются в </a:t>
            </a:r>
            <a:r>
              <a:rPr lang="ru-RU" dirty="0" err="1"/>
              <a:t>продакшн</a:t>
            </a:r>
            <a:r>
              <a:rPr lang="ru-RU" dirty="0"/>
              <a:t>. </a:t>
            </a:r>
            <a:r>
              <a:rPr lang="ru-RU" dirty="0" err="1"/>
              <a:t>develop</a:t>
            </a:r>
            <a:r>
              <a:rPr lang="ru-RU" dirty="0"/>
              <a:t> - основная ветка для разработки, в ней кипит вся разработка и </a:t>
            </a:r>
            <a:r>
              <a:rPr lang="ru-RU" dirty="0" err="1"/>
              <a:t>мержатся</a:t>
            </a:r>
            <a:r>
              <a:rPr lang="ru-RU" dirty="0"/>
              <a:t> все мелкие ветки с новыми фичами, затем проверяется и </a:t>
            </a:r>
            <a:r>
              <a:rPr lang="ru-RU" dirty="0" err="1"/>
              <a:t>мержится</a:t>
            </a:r>
            <a:r>
              <a:rPr lang="ru-RU" dirty="0"/>
              <a:t> в </a:t>
            </a:r>
            <a:r>
              <a:rPr lang="ru-RU" dirty="0" err="1"/>
              <a:t>master</a:t>
            </a:r>
            <a:r>
              <a:rPr lang="ru-RU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77DC79-A29F-4A54-B2CE-0838617CFBFA}"/>
              </a:ext>
            </a:extLst>
          </p:cNvPr>
          <p:cNvSpPr txBox="1"/>
          <p:nvPr/>
        </p:nvSpPr>
        <p:spPr>
          <a:xfrm>
            <a:off x="6280910" y="6365139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https://nvie.com/posts/a-successful-git-branching-model/</a:t>
            </a:r>
          </a:p>
        </p:txBody>
      </p:sp>
    </p:spTree>
    <p:extLst>
      <p:ext uri="{BB962C8B-B14F-4D97-AF65-F5344CB8AC3E}">
        <p14:creationId xmlns:p14="http://schemas.microsoft.com/office/powerpoint/2010/main" val="3095008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30CAC3-3E95-4C82-8E8F-AF32023C7914}"/>
              </a:ext>
            </a:extLst>
          </p:cNvPr>
          <p:cNvSpPr txBox="1"/>
          <p:nvPr/>
        </p:nvSpPr>
        <p:spPr>
          <a:xfrm>
            <a:off x="5257717" y="5897632"/>
            <a:ext cx="69342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https://git-scm.com/docs/git-merge</a:t>
            </a:r>
            <a:endParaRPr lang="en-US" sz="1600" dirty="0"/>
          </a:p>
          <a:p>
            <a:r>
              <a:rPr lang="en-US" sz="1600" b="0" i="0" u="none" strike="noStrike" dirty="0">
                <a:solidFill>
                  <a:srgbClr val="0088CC"/>
                </a:solidFill>
                <a:effectLst/>
                <a:latin typeface="Helvetica Neue"/>
                <a:hlinkClick r:id="rId4"/>
              </a:rPr>
              <a:t>https://git-scm.com/book/ru/v2/</a:t>
            </a:r>
            <a:r>
              <a:rPr lang="ru-RU" sz="1600" b="0" i="0" u="none" strike="noStrike" dirty="0">
                <a:solidFill>
                  <a:srgbClr val="0088CC"/>
                </a:solidFill>
                <a:effectLst/>
                <a:latin typeface="Helvetica Neue"/>
                <a:hlinkClick r:id="rId4"/>
              </a:rPr>
              <a:t>Ветвление-в-</a:t>
            </a:r>
            <a:r>
              <a:rPr lang="en-US" sz="1600" b="0" i="0" u="none" strike="noStrike" dirty="0">
                <a:solidFill>
                  <a:srgbClr val="0088CC"/>
                </a:solidFill>
                <a:effectLst/>
                <a:latin typeface="Helvetica Neue"/>
                <a:hlinkClick r:id="rId4"/>
              </a:rPr>
              <a:t>Git-</a:t>
            </a:r>
            <a:r>
              <a:rPr lang="ru-RU" sz="1600" b="0" i="0" u="none" strike="noStrike" dirty="0">
                <a:solidFill>
                  <a:srgbClr val="0088CC"/>
                </a:solidFill>
                <a:effectLst/>
                <a:latin typeface="Helvetica Neue"/>
                <a:hlinkClick r:id="rId4"/>
              </a:rPr>
              <a:t>Перебазирование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ACA63-C894-4FBF-B056-8AD2A4720603}"/>
              </a:ext>
            </a:extLst>
          </p:cNvPr>
          <p:cNvSpPr txBox="1"/>
          <p:nvPr/>
        </p:nvSpPr>
        <p:spPr>
          <a:xfrm>
            <a:off x="493107" y="2087473"/>
            <a:ext cx="85247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Если коммит сливается с тем, до которого можно добраться, двигаясь по истории вперёд, </a:t>
            </a:r>
            <a:r>
              <a:rPr lang="ru-RU" dirty="0" err="1"/>
              <a:t>Git</a:t>
            </a:r>
            <a:r>
              <a:rPr lang="ru-RU" dirty="0"/>
              <a:t> упрощает слияние, просто перенося указатель ветки вперёд, потому что в этом случае нет никаких разнонаправленных изменений, которые нужно было бы свести воедино. Это называется «</a:t>
            </a:r>
            <a:r>
              <a:rPr lang="ru-RU" dirty="0" err="1"/>
              <a:t>fast-forward</a:t>
            </a:r>
            <a:r>
              <a:rPr lang="ru-RU" dirty="0"/>
              <a:t>» (</a:t>
            </a:r>
            <a:r>
              <a:rPr lang="ru-RU" dirty="0" err="1"/>
              <a:t>ff</a:t>
            </a:r>
            <a:r>
              <a:rPr lang="ru-RU" dirty="0"/>
              <a:t>).</a:t>
            </a:r>
          </a:p>
          <a:p>
            <a:r>
              <a:rPr lang="ru-RU" dirty="0"/>
              <a:t>Кроме </a:t>
            </a:r>
            <a:r>
              <a:rPr lang="ru-RU" dirty="0" err="1"/>
              <a:t>ff</a:t>
            </a:r>
            <a:r>
              <a:rPr lang="ru-RU" dirty="0"/>
              <a:t>, можно увидеть еще:</a:t>
            </a:r>
          </a:p>
          <a:p>
            <a:endParaRPr lang="ru-RU" dirty="0"/>
          </a:p>
          <a:p>
            <a:r>
              <a:rPr lang="ru-RU" dirty="0"/>
              <a:t>--</a:t>
            </a:r>
            <a:r>
              <a:rPr lang="ru-RU" dirty="0" err="1"/>
              <a:t>ff</a:t>
            </a:r>
            <a:r>
              <a:rPr lang="ru-RU" dirty="0"/>
              <a:t> — (по умолчанию) попытаться выполнить перемотку (</a:t>
            </a:r>
            <a:r>
              <a:rPr lang="ru-RU" dirty="0" err="1"/>
              <a:t>fast</a:t>
            </a:r>
            <a:r>
              <a:rPr lang="ru-RU" dirty="0"/>
              <a:t> </a:t>
            </a:r>
            <a:r>
              <a:rPr lang="ru-RU" dirty="0" err="1"/>
              <a:t>forward</a:t>
            </a:r>
            <a:r>
              <a:rPr lang="ru-RU" dirty="0"/>
              <a:t>), если не удалось, то создать коммит слияния.</a:t>
            </a:r>
          </a:p>
          <a:p>
            <a:r>
              <a:rPr lang="ru-RU" dirty="0"/>
              <a:t>--</a:t>
            </a:r>
            <a:r>
              <a:rPr lang="ru-RU" dirty="0" err="1"/>
              <a:t>no-ff</a:t>
            </a:r>
            <a:r>
              <a:rPr lang="ru-RU" dirty="0"/>
              <a:t> — всегда создавать коммит слияния.</a:t>
            </a:r>
          </a:p>
          <a:p>
            <a:r>
              <a:rPr lang="ru-RU" dirty="0"/>
              <a:t>--</a:t>
            </a:r>
            <a:r>
              <a:rPr lang="ru-RU" dirty="0" err="1"/>
              <a:t>ff-only</a:t>
            </a:r>
            <a:r>
              <a:rPr lang="ru-RU" dirty="0"/>
              <a:t> — попытаться выполнить перемотку, если не удалось, завершить ошибкой.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727461-D223-4B17-ADFB-C9BCE11BB8D4}"/>
              </a:ext>
            </a:extLst>
          </p:cNvPr>
          <p:cNvSpPr txBox="1"/>
          <p:nvPr/>
        </p:nvSpPr>
        <p:spPr>
          <a:xfrm>
            <a:off x="493107" y="5254436"/>
            <a:ext cx="60971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Команды для слияния (</a:t>
            </a:r>
            <a:r>
              <a:rPr lang="en-US" dirty="0"/>
              <a:t>merge)</a:t>
            </a:r>
            <a:r>
              <a:rPr lang="ru-RU" dirty="0"/>
              <a:t>:</a:t>
            </a:r>
            <a:endParaRPr lang="en-US" dirty="0"/>
          </a:p>
          <a:p>
            <a:pPr lvl="1"/>
            <a:r>
              <a:rPr lang="en-US" dirty="0"/>
              <a:t>git merge</a:t>
            </a:r>
          </a:p>
          <a:p>
            <a:pPr lvl="1"/>
            <a:r>
              <a:rPr lang="en-US" dirty="0"/>
              <a:t>git rebase</a:t>
            </a:r>
          </a:p>
        </p:txBody>
      </p:sp>
      <p:pic>
        <p:nvPicPr>
          <p:cNvPr id="3074" name="Picture 2" descr="Git Merge | Atlassian Git Tutorial">
            <a:extLst>
              <a:ext uri="{FF2B5EF4-FFF2-40B4-BE49-F238E27FC236}">
                <a16:creationId xmlns:a16="http://schemas.microsoft.com/office/drawing/2014/main" id="{01B29B35-F15D-43D3-A316-9859EA1C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716" y="2334157"/>
            <a:ext cx="3398779" cy="194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63E0B0-E3F9-4C7F-B97E-CE50DBC3C500}"/>
              </a:ext>
            </a:extLst>
          </p:cNvPr>
          <p:cNvSpPr txBox="1"/>
          <p:nvPr/>
        </p:nvSpPr>
        <p:spPr>
          <a:xfrm>
            <a:off x="493107" y="1329397"/>
            <a:ext cx="11346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Мердж</a:t>
            </a:r>
            <a:r>
              <a:rPr lang="ru-RU" dirty="0"/>
              <a:t> (слияние, </a:t>
            </a:r>
            <a:r>
              <a:rPr lang="ru-RU" dirty="0" err="1"/>
              <a:t>merge</a:t>
            </a:r>
            <a:r>
              <a:rPr lang="ru-RU" dirty="0"/>
              <a:t>) — объединение двух или более веток. В процессе </a:t>
            </a:r>
            <a:r>
              <a:rPr lang="ru-RU" dirty="0" err="1"/>
              <a:t>мерджа</a:t>
            </a:r>
            <a:r>
              <a:rPr lang="ru-RU" dirty="0"/>
              <a:t> изменения с указанной ветки переносятся (копируются) в текущую.</a:t>
            </a:r>
          </a:p>
        </p:txBody>
      </p:sp>
      <p:sp>
        <p:nvSpPr>
          <p:cNvPr id="17" name="Заголовок 2">
            <a:extLst>
              <a:ext uri="{FF2B5EF4-FFF2-40B4-BE49-F238E27FC236}">
                <a16:creationId xmlns:a16="http://schemas.microsoft.com/office/drawing/2014/main" id="{50446617-E200-4D6F-8D76-280037FCEC77}"/>
              </a:ext>
            </a:extLst>
          </p:cNvPr>
          <p:cNvSpPr txBox="1">
            <a:spLocks/>
          </p:cNvSpPr>
          <p:nvPr/>
        </p:nvSpPr>
        <p:spPr>
          <a:xfrm>
            <a:off x="1133141" y="228886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Merge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7235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2014911-15DB-4674-BA60-066E8FD8C35A}"/>
              </a:ext>
            </a:extLst>
          </p:cNvPr>
          <p:cNvSpPr txBox="1"/>
          <p:nvPr/>
        </p:nvSpPr>
        <p:spPr>
          <a:xfrm>
            <a:off x="1232849" y="6025000"/>
            <a:ext cx="9323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Есть интерактивный сайт, что поможет лучше понять работу веток в </a:t>
            </a:r>
            <a:r>
              <a:rPr lang="ru-RU" dirty="0" err="1"/>
              <a:t>Git</a:t>
            </a:r>
            <a:r>
              <a:rPr lang="ru-RU" dirty="0"/>
              <a:t>: </a:t>
            </a:r>
            <a:r>
              <a:rPr lang="ru-RU" dirty="0" err="1"/>
              <a:t>LearnGitBranching</a:t>
            </a:r>
            <a:endParaRPr lang="ru-RU" dirty="0"/>
          </a:p>
        </p:txBody>
      </p:sp>
      <p:pic>
        <p:nvPicPr>
          <p:cNvPr id="2050" name="Picture 2" descr="Добро пожаловать в LearnGitBranching!">
            <a:extLst>
              <a:ext uri="{FF2B5EF4-FFF2-40B4-BE49-F238E27FC236}">
                <a16:creationId xmlns:a16="http://schemas.microsoft.com/office/drawing/2014/main" id="{7EA6FC19-CA6C-4711-801A-FC951293B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81" y="511435"/>
            <a:ext cx="7997374" cy="539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297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Отмена изменений</a:t>
            </a:r>
          </a:p>
        </p:txBody>
      </p:sp>
      <p:pic>
        <p:nvPicPr>
          <p:cNvPr id="16386" name="Picture 2" descr="alt text">
            <a:extLst>
              <a:ext uri="{FF2B5EF4-FFF2-40B4-BE49-F238E27FC236}">
                <a16:creationId xmlns:a16="http://schemas.microsoft.com/office/drawing/2014/main" id="{2261AE2E-DD63-4EA2-A38A-CFA231CAC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305" y="1787343"/>
            <a:ext cx="23622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02B005-0412-431C-B942-077FBCA78ED5}"/>
              </a:ext>
            </a:extLst>
          </p:cNvPr>
          <p:cNvSpPr txBox="1"/>
          <p:nvPr/>
        </p:nvSpPr>
        <p:spPr>
          <a:xfrm>
            <a:off x="8303968" y="1418011"/>
            <a:ext cx="2445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https://ohshitgit.com/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F31582-ABF3-45D9-92DC-46FD2A1B0A3D}"/>
              </a:ext>
            </a:extLst>
          </p:cNvPr>
          <p:cNvSpPr txBox="1"/>
          <p:nvPr/>
        </p:nvSpPr>
        <p:spPr>
          <a:xfrm>
            <a:off x="2538376" y="1418011"/>
            <a:ext cx="462442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$ git commit –amend</a:t>
            </a:r>
          </a:p>
          <a:p>
            <a:r>
              <a:rPr lang="en-US" sz="1600" dirty="0"/>
              <a:t>$ git commit --amend -m "New commit message“</a:t>
            </a:r>
            <a:endParaRPr lang="ru-RU" sz="1600" dirty="0"/>
          </a:p>
          <a:p>
            <a:endParaRPr lang="en-US" sz="1600" dirty="0"/>
          </a:p>
          <a:p>
            <a:r>
              <a:rPr lang="en-US" sz="1600" dirty="0"/>
              <a:t>$ git restore --staged *</a:t>
            </a:r>
            <a:r>
              <a:rPr lang="ru-RU" sz="1600" dirty="0"/>
              <a:t>файлы*</a:t>
            </a:r>
            <a:endParaRPr lang="en-US" sz="1600" dirty="0"/>
          </a:p>
          <a:p>
            <a:r>
              <a:rPr lang="en-US" sz="1600" dirty="0"/>
              <a:t>$ git reset HEAD *</a:t>
            </a:r>
            <a:r>
              <a:rPr lang="ru-RU" sz="1600" dirty="0"/>
              <a:t>файлы*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$ git revert HEAD # </a:t>
            </a:r>
            <a:r>
              <a:rPr lang="ru-RU" sz="1600" dirty="0"/>
              <a:t>или </a:t>
            </a:r>
            <a:r>
              <a:rPr lang="en-US" sz="1600" dirty="0"/>
              <a:t>git revert *</a:t>
            </a:r>
            <a:r>
              <a:rPr lang="en-US" sz="1600" dirty="0" err="1"/>
              <a:t>commit_hash</a:t>
            </a:r>
            <a:r>
              <a:rPr lang="en-US" sz="1600" dirty="0"/>
              <a:t>*</a:t>
            </a:r>
          </a:p>
          <a:p>
            <a:endParaRPr lang="en-US" sz="1600" dirty="0"/>
          </a:p>
          <a:p>
            <a:r>
              <a:rPr lang="en-US" sz="1600" dirty="0"/>
              <a:t>$ git reset --soft HEAD~1</a:t>
            </a:r>
          </a:p>
          <a:p>
            <a:r>
              <a:rPr lang="en-US" sz="1600" dirty="0"/>
              <a:t>$ git reset --hard</a:t>
            </a:r>
          </a:p>
          <a:p>
            <a:endParaRPr lang="ru-RU" sz="1600" dirty="0"/>
          </a:p>
          <a:p>
            <a:r>
              <a:rPr lang="ru-RU" sz="1600" dirty="0"/>
              <a:t>Удаленный </a:t>
            </a:r>
            <a:r>
              <a:rPr lang="ru-RU" sz="1600" dirty="0" err="1"/>
              <a:t>репо</a:t>
            </a:r>
            <a:endParaRPr lang="en-US" sz="1600" dirty="0"/>
          </a:p>
          <a:p>
            <a:r>
              <a:rPr lang="en-US" sz="1600" dirty="0"/>
              <a:t>$ git push -f # </a:t>
            </a:r>
            <a:r>
              <a:rPr lang="ru-RU" sz="1600" dirty="0"/>
              <a:t>или </a:t>
            </a:r>
            <a:r>
              <a:rPr lang="en-US" sz="1600" dirty="0"/>
              <a:t>--force, </a:t>
            </a:r>
            <a:r>
              <a:rPr lang="ru-RU" sz="1600" dirty="0" err="1"/>
              <a:t>опасненько</a:t>
            </a:r>
            <a:endParaRPr lang="en-US" sz="1600" dirty="0"/>
          </a:p>
          <a:p>
            <a:endParaRPr lang="en-US" sz="1600" dirty="0"/>
          </a:p>
          <a:p>
            <a:r>
              <a:rPr lang="ru-RU" sz="1600" dirty="0"/>
              <a:t>Последняя надежда:</a:t>
            </a:r>
            <a:endParaRPr lang="en-US" sz="1600" dirty="0"/>
          </a:p>
          <a:p>
            <a:r>
              <a:rPr lang="en-US" sz="1600" dirty="0"/>
              <a:t>$ </a:t>
            </a:r>
            <a:r>
              <a:rPr lang="ru-RU" sz="1600" dirty="0" err="1"/>
              <a:t>git</a:t>
            </a:r>
            <a:r>
              <a:rPr lang="ru-RU" sz="1600" dirty="0"/>
              <a:t> </a:t>
            </a:r>
            <a:r>
              <a:rPr lang="ru-RU" sz="1600" dirty="0" err="1"/>
              <a:t>reflog</a:t>
            </a:r>
            <a:endParaRPr lang="ru-RU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63FA4-FB68-4859-9C1A-109BC2683BD2}"/>
              </a:ext>
            </a:extLst>
          </p:cNvPr>
          <p:cNvSpPr txBox="1"/>
          <p:nvPr/>
        </p:nvSpPr>
        <p:spPr>
          <a:xfrm>
            <a:off x="2538376" y="5564232"/>
            <a:ext cx="6094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Команда позволяющая слить к себе определённый коммит    </a:t>
            </a:r>
          </a:p>
          <a:p>
            <a:r>
              <a:rPr lang="en-US" sz="1600" dirty="0"/>
              <a:t>$ </a:t>
            </a:r>
            <a:r>
              <a:rPr lang="ru-RU" sz="1600" dirty="0" err="1"/>
              <a:t>git</a:t>
            </a:r>
            <a:r>
              <a:rPr lang="ru-RU" sz="1600" dirty="0"/>
              <a:t> </a:t>
            </a:r>
            <a:r>
              <a:rPr lang="ru-RU" sz="1600" dirty="0" err="1"/>
              <a:t>cherry-pick</a:t>
            </a:r>
            <a:r>
              <a:rPr lang="ru-RU" sz="1600" dirty="0"/>
              <a:t> *&lt;</a:t>
            </a:r>
            <a:r>
              <a:rPr lang="ru-RU" sz="1600" dirty="0" err="1"/>
              <a:t>commit_sha</a:t>
            </a:r>
            <a:r>
              <a:rPr lang="ru-RU" sz="1600" dirty="0"/>
              <a:t>&gt;* </a:t>
            </a:r>
          </a:p>
        </p:txBody>
      </p:sp>
    </p:spTree>
    <p:extLst>
      <p:ext uri="{BB962C8B-B14F-4D97-AF65-F5344CB8AC3E}">
        <p14:creationId xmlns:p14="http://schemas.microsoft.com/office/powerpoint/2010/main" val="4263133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Git version in binary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3AD79-AE93-41C2-8089-A61CBD3FF639}"/>
              </a:ext>
            </a:extLst>
          </p:cNvPr>
          <p:cNvSpPr txBox="1"/>
          <p:nvPr/>
        </p:nvSpPr>
        <p:spPr>
          <a:xfrm>
            <a:off x="4223509" y="2921168"/>
            <a:ext cx="37449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git rev-parse --abbrev-ref HEAD</a:t>
            </a:r>
          </a:p>
          <a:p>
            <a:r>
              <a:rPr lang="en-US" sz="2000" dirty="0"/>
              <a:t>git log -1 --format=%h</a:t>
            </a:r>
          </a:p>
          <a:p>
            <a:r>
              <a:rPr lang="en-US" sz="2000" dirty="0"/>
              <a:t>git log -1 --format=%cd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326223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/>
              <a:t>Подмодули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2BA3C-44A8-4D0A-B4AE-D2F6CE33C765}"/>
              </a:ext>
            </a:extLst>
          </p:cNvPr>
          <p:cNvSpPr txBox="1"/>
          <p:nvPr/>
        </p:nvSpPr>
        <p:spPr>
          <a:xfrm>
            <a:off x="3047431" y="5640364"/>
            <a:ext cx="6097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https://git-scm.com/docs/git-submodule</a:t>
            </a:r>
            <a:endParaRPr lang="en-US" dirty="0"/>
          </a:p>
          <a:p>
            <a:r>
              <a:rPr lang="ru-RU" dirty="0"/>
              <a:t>https://git-scm.com/book/en/v2/Git-Tools-Submodules</a:t>
            </a:r>
          </a:p>
        </p:txBody>
      </p:sp>
      <p:pic>
        <p:nvPicPr>
          <p:cNvPr id="5122" name="Picture 2" descr="Git Submodule: Add, Remove, Uses &amp; More (With Examples) // Unstop">
            <a:extLst>
              <a:ext uri="{FF2B5EF4-FFF2-40B4-BE49-F238E27FC236}">
                <a16:creationId xmlns:a16="http://schemas.microsoft.com/office/drawing/2014/main" id="{6F889074-AEBE-47EB-A049-AAE975A3F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3" r="13795"/>
          <a:stretch/>
        </p:blipFill>
        <p:spPr bwMode="auto">
          <a:xfrm>
            <a:off x="3211771" y="1442537"/>
            <a:ext cx="5537011" cy="397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198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Stash</a:t>
            </a:r>
            <a:r>
              <a:rPr lang="ru-RU" sz="5400" dirty="0"/>
              <a:t> (тайник)</a:t>
            </a:r>
          </a:p>
        </p:txBody>
      </p:sp>
      <p:pic>
        <p:nvPicPr>
          <p:cNvPr id="4098" name="Picture 2" descr="GitLens Tutorial: How to use the VS Code Extension">
            <a:extLst>
              <a:ext uri="{FF2B5EF4-FFF2-40B4-BE49-F238E27FC236}">
                <a16:creationId xmlns:a16="http://schemas.microsoft.com/office/drawing/2014/main" id="{6F83F53E-0BA0-4C19-BBD0-E48C4088D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" t="13806" r="896"/>
          <a:stretch/>
        </p:blipFill>
        <p:spPr bwMode="auto">
          <a:xfrm>
            <a:off x="3166281" y="1774208"/>
            <a:ext cx="5923128" cy="394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025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/>
              <a:t>VSCode</a:t>
            </a:r>
            <a:r>
              <a:rPr lang="en-US" sz="5400" dirty="0"/>
              <a:t> </a:t>
            </a:r>
            <a:r>
              <a:rPr lang="ru-RU" sz="5400" dirty="0"/>
              <a:t>в </a:t>
            </a:r>
            <a:r>
              <a:rPr lang="en-US" sz="5400" dirty="0"/>
              <a:t>Github.com</a:t>
            </a:r>
            <a:endParaRPr lang="ru-RU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67252D-4C0C-45ED-BE7D-7DC2556B3EB0}"/>
              </a:ext>
            </a:extLst>
          </p:cNvPr>
          <p:cNvSpPr txBox="1"/>
          <p:nvPr/>
        </p:nvSpPr>
        <p:spPr>
          <a:xfrm>
            <a:off x="3047431" y="2694380"/>
            <a:ext cx="60971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Откройте свой репозиторий, например</a:t>
            </a:r>
          </a:p>
          <a:p>
            <a:r>
              <a:rPr lang="ru-RU" sz="2400" dirty="0"/>
              <a:t>https://github.dev/kruffka/C-Programming</a:t>
            </a:r>
          </a:p>
          <a:p>
            <a:r>
              <a:rPr lang="ru-RU" sz="2400" dirty="0"/>
              <a:t>и вместо .</a:t>
            </a:r>
            <a:r>
              <a:rPr lang="ru-RU" sz="2400" dirty="0" err="1"/>
              <a:t>com</a:t>
            </a:r>
            <a:r>
              <a:rPr lang="ru-RU" sz="2400" dirty="0"/>
              <a:t> введите .</a:t>
            </a:r>
            <a:r>
              <a:rPr lang="ru-RU" sz="2400" dirty="0" err="1"/>
              <a:t>dev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77724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Gitlab</a:t>
            </a:r>
            <a:endParaRPr lang="ru-RU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997BA0-B876-44D1-8F6C-5015603614CE}"/>
              </a:ext>
            </a:extLst>
          </p:cNvPr>
          <p:cNvSpPr txBox="1"/>
          <p:nvPr/>
        </p:nvSpPr>
        <p:spPr>
          <a:xfrm>
            <a:off x="1022443" y="3059668"/>
            <a:ext cx="101471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А теперь рассмотрим </a:t>
            </a:r>
            <a:r>
              <a:rPr lang="ru-RU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Gitlab</a:t>
            </a:r>
            <a:r>
              <a:rPr lang="ru-RU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и красивые графы коммитов из реальных проектов.. </a:t>
            </a:r>
            <a:endParaRPr lang="ru-R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794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8EE967-943B-407F-8E78-2668FBEBC15D}"/>
              </a:ext>
            </a:extLst>
          </p:cNvPr>
          <p:cNvSpPr txBox="1"/>
          <p:nvPr/>
        </p:nvSpPr>
        <p:spPr>
          <a:xfrm>
            <a:off x="4643100" y="3632375"/>
            <a:ext cx="6520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https://github.com/kruffka/C-Programming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A00CC5-DBBE-4494-A2EC-6CA07C6372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12" y="2309998"/>
            <a:ext cx="3498480" cy="349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8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Кто такой </a:t>
            </a:r>
            <a:r>
              <a:rPr lang="en-US" dirty="0"/>
              <a:t>Git?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386DA-4F0A-4261-B618-627E75EBD7AB}"/>
              </a:ext>
            </a:extLst>
          </p:cNvPr>
          <p:cNvSpPr txBox="1"/>
          <p:nvPr/>
        </p:nvSpPr>
        <p:spPr>
          <a:xfrm>
            <a:off x="1013196" y="1326742"/>
            <a:ext cx="1016560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Для начала можно открыть вики </a:t>
            </a:r>
            <a:r>
              <a:rPr lang="ru-RU" dirty="0" err="1"/>
              <a:t>Git</a:t>
            </a:r>
            <a:r>
              <a:rPr lang="ru-RU" dirty="0"/>
              <a:t> и прочесть определение</a:t>
            </a:r>
          </a:p>
          <a:p>
            <a:endParaRPr lang="ru-RU" dirty="0"/>
          </a:p>
          <a:p>
            <a:r>
              <a:rPr lang="ru-RU" dirty="0" err="1"/>
              <a:t>Git</a:t>
            </a:r>
            <a:r>
              <a:rPr lang="ru-RU" dirty="0"/>
              <a:t> (произносится «гит») — распределённая система управления версиями. Проект был создан </a:t>
            </a:r>
            <a:r>
              <a:rPr lang="ru-RU" dirty="0" err="1"/>
              <a:t>Линусом</a:t>
            </a:r>
            <a:r>
              <a:rPr lang="ru-RU" dirty="0"/>
              <a:t> </a:t>
            </a:r>
            <a:r>
              <a:rPr lang="ru-RU" dirty="0" err="1"/>
              <a:t>Торвальдсом</a:t>
            </a:r>
            <a:r>
              <a:rPr lang="ru-RU" dirty="0"/>
              <a:t> для управления разработкой ядра Linux, первая версия выпущена 7 апреля 2005 года</a:t>
            </a:r>
          </a:p>
          <a:p>
            <a:endParaRPr lang="ru-RU" dirty="0"/>
          </a:p>
          <a:p>
            <a:r>
              <a:rPr lang="ru-RU" dirty="0"/>
              <a:t>Простыми словами </a:t>
            </a:r>
            <a:r>
              <a:rPr lang="ru-RU" dirty="0" err="1"/>
              <a:t>Git</a:t>
            </a:r>
            <a:r>
              <a:rPr lang="ru-RU" dirty="0"/>
              <a:t> - это такая программа, которая позволяет просматривать историю изменений файлов с кодом, а также хранить эти самые файлы с кодом таким образом, что мы можем в любой момент откатиться до нужной версии. </a:t>
            </a:r>
          </a:p>
          <a:p>
            <a:endParaRPr lang="ru-RU" dirty="0"/>
          </a:p>
          <a:p>
            <a:r>
              <a:rPr lang="ru-RU" dirty="0"/>
              <a:t>На сегодня </a:t>
            </a:r>
            <a:r>
              <a:rPr lang="ru-RU" dirty="0" err="1"/>
              <a:t>Git</a:t>
            </a:r>
            <a:r>
              <a:rPr lang="ru-RU" dirty="0"/>
              <a:t> самый популярный инструмент для хранения и управления версиями кода. Есть у него и аналоги, но на них мы даже и не будем тратить время, т.к. в какую компанию вы бы не пришли в 99% случаев будет использоваться система контроля версий </a:t>
            </a:r>
            <a:r>
              <a:rPr lang="ru-RU" dirty="0" err="1"/>
              <a:t>Git</a:t>
            </a:r>
            <a:r>
              <a:rPr lang="ru-RU" dirty="0"/>
              <a:t> в не зависимости от используемого языка программирования</a:t>
            </a:r>
          </a:p>
        </p:txBody>
      </p:sp>
      <p:pic>
        <p:nvPicPr>
          <p:cNvPr id="2050" name="Picture 2" descr="alt text">
            <a:extLst>
              <a:ext uri="{FF2B5EF4-FFF2-40B4-BE49-F238E27FC236}">
                <a16:creationId xmlns:a16="http://schemas.microsoft.com/office/drawing/2014/main" id="{E7B4806A-5998-4C7C-BDF9-836C69445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914" y="5248510"/>
            <a:ext cx="2625519" cy="109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465000-E0AE-448E-8535-E1F5D9615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663" y="5248510"/>
            <a:ext cx="1136859" cy="109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52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Что можно делать в </a:t>
            </a:r>
            <a:r>
              <a:rPr lang="en-US" dirty="0"/>
              <a:t>Git</a:t>
            </a:r>
            <a:r>
              <a:rPr lang="ru-RU" dirty="0"/>
              <a:t>?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262542FD-4C01-46F6-A422-976B46BC1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15" t="4933" r="-8298" b="-4933"/>
          <a:stretch/>
        </p:blipFill>
        <p:spPr bwMode="auto">
          <a:xfrm>
            <a:off x="2248224" y="2334380"/>
            <a:ext cx="7695549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7C117B-E4DA-4DA3-84E1-AAB521F8C193}"/>
              </a:ext>
            </a:extLst>
          </p:cNvPr>
          <p:cNvSpPr txBox="1"/>
          <p:nvPr/>
        </p:nvSpPr>
        <p:spPr>
          <a:xfrm>
            <a:off x="1297102" y="5053341"/>
            <a:ext cx="91802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Отслеживать изменения, например: создали файл, добавили в него код, удалили из него код и т.д.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0472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Что можно делать в </a:t>
            </a:r>
            <a:r>
              <a:rPr lang="en-US" dirty="0"/>
              <a:t>Git</a:t>
            </a:r>
            <a:r>
              <a:rPr lang="ru-RU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7C117B-E4DA-4DA3-84E1-AAB521F8C193}"/>
              </a:ext>
            </a:extLst>
          </p:cNvPr>
          <p:cNvSpPr txBox="1"/>
          <p:nvPr/>
        </p:nvSpPr>
        <p:spPr>
          <a:xfrm>
            <a:off x="1215121" y="5040729"/>
            <a:ext cx="9761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откатиться (</a:t>
            </a:r>
            <a:r>
              <a:rPr lang="ru-RU" dirty="0" err="1"/>
              <a:t>revert</a:t>
            </a:r>
            <a:r>
              <a:rPr lang="ru-RU" dirty="0"/>
              <a:t>) к последней работающей версии если что-то пошло не так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25BFE6B-0B48-4A18-8F1C-D421C3A3A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2214562"/>
            <a:ext cx="455295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211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Что можно делать в </a:t>
            </a:r>
            <a:r>
              <a:rPr lang="en-US" dirty="0"/>
              <a:t>Git</a:t>
            </a:r>
            <a:r>
              <a:rPr lang="ru-RU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7C117B-E4DA-4DA3-84E1-AAB521F8C193}"/>
              </a:ext>
            </a:extLst>
          </p:cNvPr>
          <p:cNvSpPr txBox="1"/>
          <p:nvPr/>
        </p:nvSpPr>
        <p:spPr>
          <a:xfrm>
            <a:off x="1215121" y="5147249"/>
            <a:ext cx="97617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Протестировать изменения в коде не изменяя работающий оригинал. Создаем мини копию с оригиналом, модифицируем ее как хотим, </a:t>
            </a:r>
            <a:r>
              <a:rPr lang="ru-RU" dirty="0" err="1"/>
              <a:t>тестим</a:t>
            </a:r>
            <a:r>
              <a:rPr lang="ru-RU" dirty="0"/>
              <a:t> по полной и если ничего не отвалилось сливаем (</a:t>
            </a:r>
            <a:r>
              <a:rPr lang="ru-RU" dirty="0" err="1"/>
              <a:t>мержим</a:t>
            </a:r>
            <a:r>
              <a:rPr lang="ru-RU" dirty="0"/>
              <a:t>, соединяем) в оригинал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1AF767F7-42FF-4885-8A2C-8195041AB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388" y="1900615"/>
            <a:ext cx="3266615" cy="305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614F62BE-AF19-4841-A06A-CE1D84EFB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215" y="1875338"/>
            <a:ext cx="5276408" cy="308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623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Что можно делать в </a:t>
            </a:r>
            <a:r>
              <a:rPr lang="en-US" dirty="0"/>
              <a:t>Git</a:t>
            </a:r>
            <a:r>
              <a:rPr lang="ru-RU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7C117B-E4DA-4DA3-84E1-AAB521F8C193}"/>
              </a:ext>
            </a:extLst>
          </p:cNvPr>
          <p:cNvSpPr txBox="1"/>
          <p:nvPr/>
        </p:nvSpPr>
        <p:spPr>
          <a:xfrm>
            <a:off x="1215121" y="5147249"/>
            <a:ext cx="9761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Синхронизировать изменения между разными людьми или устройствами, где последняя актуальная версия кода с его историей хранится на некотором сервере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BF70B4E-D5B2-4303-B2BD-D6775FD4A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828800"/>
            <a:ext cx="51816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300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/>
              <a:t>Git</a:t>
            </a:r>
            <a:r>
              <a:rPr lang="ru-RU" dirty="0"/>
              <a:t> не следует путать с </a:t>
            </a:r>
            <a:r>
              <a:rPr lang="ru-RU" dirty="0" err="1"/>
              <a:t>GitHub</a:t>
            </a:r>
            <a:r>
              <a:rPr lang="ru-RU" dirty="0"/>
              <a:t> и прочими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A1B486-FDF7-4A22-984B-E24451CCC98C}"/>
              </a:ext>
            </a:extLst>
          </p:cNvPr>
          <p:cNvSpPr txBox="1"/>
          <p:nvPr/>
        </p:nvSpPr>
        <p:spPr>
          <a:xfrm>
            <a:off x="1078361" y="1629483"/>
            <a:ext cx="885391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Git</a:t>
            </a:r>
            <a:r>
              <a:rPr lang="ru-RU" dirty="0"/>
              <a:t> — это инструмент, позволяющий реализовать распределённую систему контроля версий.</a:t>
            </a:r>
          </a:p>
          <a:p>
            <a:endParaRPr lang="ru-RU" dirty="0"/>
          </a:p>
          <a:p>
            <a:r>
              <a:rPr lang="ru-RU" dirty="0" err="1"/>
              <a:t>GitHub</a:t>
            </a:r>
            <a:r>
              <a:rPr lang="ru-RU" dirty="0"/>
              <a:t> — крупнейший веб-сервис для хостинга IT-проектов и их совместной разработки. Веб-сервис основан на системе контроля версий </a:t>
            </a:r>
            <a:r>
              <a:rPr lang="ru-RU" dirty="0" err="1"/>
              <a:t>Git</a:t>
            </a:r>
            <a:r>
              <a:rPr lang="ru-RU" dirty="0"/>
              <a:t>. </a:t>
            </a:r>
            <a:r>
              <a:rPr lang="ru-RU" dirty="0" err="1"/>
              <a:t>Git</a:t>
            </a:r>
            <a:r>
              <a:rPr lang="ru-RU" dirty="0"/>
              <a:t>-репозиторий, загруженный на </a:t>
            </a:r>
            <a:r>
              <a:rPr lang="ru-RU" dirty="0" err="1"/>
              <a:t>GitHub</a:t>
            </a:r>
            <a:r>
              <a:rPr lang="ru-RU" dirty="0"/>
              <a:t>, доступен с помощью разных интерфейсов (командная строка, </a:t>
            </a:r>
            <a:r>
              <a:rPr lang="ru-RU" dirty="0" err="1"/>
              <a:t>web</a:t>
            </a:r>
            <a:r>
              <a:rPr lang="ru-RU" dirty="0"/>
              <a:t> и пр. графические интерфейсы).</a:t>
            </a:r>
          </a:p>
          <a:p>
            <a:endParaRPr lang="en-US" dirty="0"/>
          </a:p>
          <a:p>
            <a:endParaRPr lang="ru-RU" dirty="0"/>
          </a:p>
          <a:p>
            <a:r>
              <a:rPr lang="ru-RU" dirty="0"/>
              <a:t>Кроме </a:t>
            </a:r>
            <a:r>
              <a:rPr lang="ru-RU" dirty="0" err="1"/>
              <a:t>GitHub</a:t>
            </a:r>
            <a:r>
              <a:rPr lang="ru-RU" dirty="0"/>
              <a:t> есть другие сервисы, которые используют </a:t>
            </a:r>
            <a:r>
              <a:rPr lang="ru-RU" dirty="0" err="1"/>
              <a:t>Git</a:t>
            </a:r>
            <a:r>
              <a:rPr lang="ru-RU" dirty="0"/>
              <a:t>, — например, </a:t>
            </a:r>
            <a:r>
              <a:rPr lang="ru-RU" dirty="0" err="1"/>
              <a:t>Bitbucket</a:t>
            </a:r>
            <a:r>
              <a:rPr lang="ru-RU" dirty="0"/>
              <a:t>, </a:t>
            </a:r>
            <a:r>
              <a:rPr lang="ru-RU" dirty="0" err="1"/>
              <a:t>Gitlab</a:t>
            </a:r>
            <a:r>
              <a:rPr lang="ru-RU" dirty="0"/>
              <a:t> и некоторые другие. Каждый из них под капотом содержит систему </a:t>
            </a:r>
            <a:r>
              <a:rPr lang="ru-RU" dirty="0" err="1"/>
              <a:t>Git</a:t>
            </a:r>
            <a:r>
              <a:rPr lang="ru-RU" dirty="0"/>
              <a:t>, но отличаются они все веб интерфейсами, а также каждый из них привносит свои фичи при работе с проектами.</a:t>
            </a:r>
          </a:p>
          <a:p>
            <a:endParaRPr lang="ru-RU" dirty="0"/>
          </a:p>
          <a:p>
            <a:r>
              <a:rPr lang="ru-RU" dirty="0"/>
              <a:t>Мы будем работать именно с </a:t>
            </a:r>
            <a:r>
              <a:rPr lang="ru-RU" dirty="0" err="1"/>
              <a:t>GitHub</a:t>
            </a:r>
            <a:r>
              <a:rPr lang="ru-RU" dirty="0"/>
              <a:t> - т.к. это доступный для всех начинающих и опытных разработчиков сервис (ну и конечно один из самых популярных).</a:t>
            </a:r>
          </a:p>
        </p:txBody>
      </p:sp>
      <p:pic>
        <p:nvPicPr>
          <p:cNvPr id="4100" name="Picture 4" descr="Day 15: Introduction to Git and Github. Git commands in brief with simple  example. | Naga Priyanka Kanna">
            <a:extLst>
              <a:ext uri="{FF2B5EF4-FFF2-40B4-BE49-F238E27FC236}">
                <a16:creationId xmlns:a16="http://schemas.microsoft.com/office/drawing/2014/main" id="{43D7BCF1-AA5F-429D-A0F6-C15C9CB21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277" y="1816188"/>
            <a:ext cx="1627000" cy="120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Как пользоваться GitLab">
            <a:extLst>
              <a:ext uri="{FF2B5EF4-FFF2-40B4-BE49-F238E27FC236}">
                <a16:creationId xmlns:a16="http://schemas.microsoft.com/office/drawing/2014/main" id="{668B3785-7936-4C6C-B0EE-2F8B79426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276" y="4136872"/>
            <a:ext cx="1851376" cy="638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DBB2390-2750-4EA2-B847-2AC81A678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196" y="5015958"/>
            <a:ext cx="2380693" cy="34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156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Getting started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34365D-16B1-4F23-AFA9-2597FFD6680A}"/>
              </a:ext>
            </a:extLst>
          </p:cNvPr>
          <p:cNvSpPr txBox="1"/>
          <p:nvPr/>
        </p:nvSpPr>
        <p:spPr>
          <a:xfrm>
            <a:off x="1133140" y="1366660"/>
            <a:ext cx="1000992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u="sng" dirty="0">
                <a:effectLst/>
                <a:latin typeface="-apple-system"/>
                <a:hlinkClick r:id="rId3"/>
              </a:rPr>
              <a:t>Для использования </a:t>
            </a:r>
            <a:r>
              <a:rPr lang="ru-RU" b="0" i="0" u="sng" dirty="0" err="1">
                <a:effectLst/>
                <a:latin typeface="-apple-system"/>
                <a:hlinkClick r:id="rId3"/>
              </a:rPr>
              <a:t>git</a:t>
            </a:r>
            <a:r>
              <a:rPr lang="ru-RU" b="0" i="0" u="sng" dirty="0">
                <a:effectLst/>
                <a:latin typeface="-apple-system"/>
                <a:hlinkClick r:id="rId3"/>
              </a:rPr>
              <a:t> нам необходимо установить его</a:t>
            </a:r>
            <a:endParaRPr lang="en-US" b="0" i="0" u="sng" dirty="0">
              <a:effectLst/>
              <a:latin typeface="-apple-system"/>
            </a:endParaRPr>
          </a:p>
          <a:p>
            <a:endParaRPr lang="en-US" u="sng" dirty="0">
              <a:latin typeface="-apple-system"/>
            </a:endParaRPr>
          </a:p>
          <a:p>
            <a:r>
              <a:rPr lang="ru-RU" dirty="0"/>
              <a:t>А также завести аккаунт на </a:t>
            </a:r>
            <a:r>
              <a:rPr lang="ru-RU" dirty="0" err="1"/>
              <a:t>GitHub</a:t>
            </a:r>
            <a:r>
              <a:rPr lang="en-US" dirty="0"/>
              <a:t> (github.com)</a:t>
            </a:r>
            <a:endParaRPr lang="ru-RU" dirty="0"/>
          </a:p>
          <a:p>
            <a:r>
              <a:rPr lang="ru-RU" dirty="0"/>
              <a:t>Если при регистрации возникают проблемы, то стоит попробовать указать </a:t>
            </a:r>
            <a:r>
              <a:rPr lang="ru-RU" dirty="0" err="1"/>
              <a:t>gmail</a:t>
            </a:r>
            <a:r>
              <a:rPr lang="ru-RU" dirty="0"/>
              <a:t> почту.</a:t>
            </a:r>
          </a:p>
          <a:p>
            <a:endParaRPr lang="ru-RU" dirty="0"/>
          </a:p>
          <a:p>
            <a:r>
              <a:rPr lang="ru-RU" dirty="0"/>
              <a:t>И если работаете из консоли - залогиниться:</a:t>
            </a:r>
            <a:endParaRPr lang="en-US" dirty="0"/>
          </a:p>
          <a:p>
            <a:endParaRPr lang="en-US" dirty="0"/>
          </a:p>
          <a:p>
            <a:r>
              <a:rPr lang="en-US" dirty="0"/>
              <a:t>$ git config --global user.name "User Name"</a:t>
            </a:r>
          </a:p>
          <a:p>
            <a:r>
              <a:rPr lang="en-US" dirty="0"/>
              <a:t>$ git config --global </a:t>
            </a:r>
            <a:r>
              <a:rPr lang="en-US" dirty="0" err="1"/>
              <a:t>user.email</a:t>
            </a:r>
            <a:r>
              <a:rPr lang="en-US" dirty="0"/>
              <a:t> username@example.com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299051-CBFD-42DB-9B11-FCB788E32822}"/>
              </a:ext>
            </a:extLst>
          </p:cNvPr>
          <p:cNvSpPr txBox="1"/>
          <p:nvPr/>
        </p:nvSpPr>
        <p:spPr>
          <a:xfrm>
            <a:off x="1133139" y="4198678"/>
            <a:ext cx="106090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git</a:t>
            </a:r>
            <a:r>
              <a:rPr lang="ru-RU" dirty="0"/>
              <a:t> - утилита и она принимает множество различных флагов на вход, чтобы вспомнить можно воспользоваться --</a:t>
            </a:r>
            <a:r>
              <a:rPr lang="ru-RU" dirty="0" err="1"/>
              <a:t>help</a:t>
            </a:r>
            <a:r>
              <a:rPr lang="ru-RU" dirty="0"/>
              <a:t> для просмотра возможностей, например</a:t>
            </a:r>
            <a:endParaRPr lang="en-US" dirty="0"/>
          </a:p>
          <a:p>
            <a:r>
              <a:rPr lang="en-US" dirty="0"/>
              <a:t>$ </a:t>
            </a:r>
            <a:r>
              <a:rPr lang="ru-RU" dirty="0" err="1"/>
              <a:t>git</a:t>
            </a:r>
            <a:r>
              <a:rPr lang="ru-RU" dirty="0"/>
              <a:t> </a:t>
            </a:r>
            <a:r>
              <a:rPr lang="en-US" dirty="0"/>
              <a:t>--</a:t>
            </a:r>
            <a:r>
              <a:rPr lang="ru-RU" dirty="0" err="1"/>
              <a:t>help</a:t>
            </a:r>
            <a:endParaRPr lang="en-US" dirty="0"/>
          </a:p>
          <a:p>
            <a:r>
              <a:rPr lang="en-US" dirty="0"/>
              <a:t>$ git config --help</a:t>
            </a:r>
            <a:endParaRPr lang="ru-RU" dirty="0"/>
          </a:p>
          <a:p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FF7FDB-3C3A-438D-AB20-35CC3637E6FA}"/>
              </a:ext>
            </a:extLst>
          </p:cNvPr>
          <p:cNvSpPr txBox="1"/>
          <p:nvPr/>
        </p:nvSpPr>
        <p:spPr>
          <a:xfrm>
            <a:off x="1133139" y="5670873"/>
            <a:ext cx="6854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</a:t>
            </a:r>
            <a:r>
              <a:rPr lang="ru-RU" dirty="0" err="1"/>
              <a:t>VSCode</a:t>
            </a:r>
            <a:r>
              <a:rPr lang="ru-RU" dirty="0"/>
              <a:t> дополнительно помощник с </a:t>
            </a:r>
            <a:r>
              <a:rPr lang="ru-RU" dirty="0" err="1"/>
              <a:t>git</a:t>
            </a:r>
            <a:r>
              <a:rPr lang="ru-RU" dirty="0"/>
              <a:t> - расширение </a:t>
            </a:r>
            <a:r>
              <a:rPr lang="ru-RU" dirty="0" err="1"/>
              <a:t>GitLens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9753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2904</TotalTime>
  <Words>1911</Words>
  <Application>Microsoft Office PowerPoint</Application>
  <PresentationFormat>Широкоэкранный</PresentationFormat>
  <Paragraphs>220</Paragraphs>
  <Slides>29</Slides>
  <Notes>29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6" baseType="lpstr">
      <vt:lpstr>-apple-system</vt:lpstr>
      <vt:lpstr>Arial</vt:lpstr>
      <vt:lpstr>Calibri</vt:lpstr>
      <vt:lpstr>Calibri Light</vt:lpstr>
      <vt:lpstr>Consolas</vt:lpstr>
      <vt:lpstr>Helvetica Neue</vt:lpstr>
      <vt:lpstr>Office Theme</vt:lpstr>
      <vt:lpstr>C Programming 3_Git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Andrey Veyler</dc:creator>
  <cp:lastModifiedBy>Andrey Veyler</cp:lastModifiedBy>
  <cp:revision>914</cp:revision>
  <dcterms:created xsi:type="dcterms:W3CDTF">2019-12-17T14:15:21Z</dcterms:created>
  <dcterms:modified xsi:type="dcterms:W3CDTF">2025-02-25T18:53:24Z</dcterms:modified>
</cp:coreProperties>
</file>